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1" r:id="rId18"/>
    <p:sldId id="273" r:id="rId19"/>
    <p:sldId id="284" r:id="rId20"/>
    <p:sldId id="283" r:id="rId21"/>
    <p:sldId id="288" r:id="rId22"/>
    <p:sldId id="289" r:id="rId23"/>
    <p:sldId id="290" r:id="rId24"/>
  </p:sldIdLst>
  <p:sldSz cx="18288000" cy="10287000"/>
  <p:notesSz cx="6858000" cy="9144000"/>
  <p:embeddedFontLst>
    <p:embeddedFont>
      <p:font typeface="Calibri" panose="020F0502020204030204" pitchFamily="34" charset="0"/>
      <p:regular r:id="rId26"/>
      <p:bold r:id="rId27"/>
      <p:italic r:id="rId28"/>
      <p:boldItalic r:id="rId29"/>
    </p:embeddedFont>
    <p:embeddedFont>
      <p:font typeface="Corbel" panose="020B0503020204020204" pitchFamily="34" charset="0"/>
      <p:regular r:id="rId30"/>
      <p:bold r:id="rId31"/>
      <p:italic r:id="rId32"/>
      <p:bold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1" autoAdjust="0"/>
    <p:restoredTop sz="73878" autoAdjust="0"/>
  </p:normalViewPr>
  <p:slideViewPr>
    <p:cSldViewPr>
      <p:cViewPr varScale="1">
        <p:scale>
          <a:sx n="62" d="100"/>
          <a:sy n="62" d="100"/>
        </p:scale>
        <p:origin x="1208"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Franklin Gothic Medium" panose="020B0603020102020204" pitchFamily="34" charset="0"/>
            </a:endParaRPr>
          </a:p>
          <a:p>
            <a:r>
              <a:rPr lang="en-US" dirty="0">
                <a:effectLst/>
                <a:latin typeface="Franklin Gothic Medium" panose="020B0603020102020204" pitchFamily="34" charset="0"/>
              </a:rPr>
              <a:t>Throughout this unit, we’ve been reminded that serving God isn’t about a wise action here and a good work there. The God-follower is one who perseveres in wisdom and obedience to the end. </a:t>
            </a:r>
          </a:p>
          <a:p>
            <a:endParaRPr lang="en-US" dirty="0"/>
          </a:p>
          <a:p>
            <a:r>
              <a:rPr lang="en-US" b="1" dirty="0"/>
              <a:t>Opening Activity: </a:t>
            </a:r>
            <a:r>
              <a:rPr lang="en-US" dirty="0">
                <a:effectLst/>
                <a:latin typeface="Franklin Gothic Medium" panose="020B0603020102020204" pitchFamily="34" charset="0"/>
              </a:rPr>
              <a:t>Have you ever heard a story about someone who made a huge sacrifice for the people he or she loved, whether it be a sacrifice of time or money, or even their life? Explain. Through the years, there have been countless stories of people giving their lives for the sake of the people they love. Others put aside their own ambitions and desires to care for someone, whether a parent, a child, or another loved one. While we may never have to contemplate such a sacrifice, we would likely give up a great deal for those we care about.</a:t>
            </a:r>
          </a:p>
          <a:p>
            <a:endParaRPr lang="en-US" dirty="0">
              <a:effectLst/>
            </a:endParaRPr>
          </a:p>
          <a:p>
            <a:r>
              <a:rPr lang="en-US" dirty="0">
                <a:effectLst/>
                <a:latin typeface="Franklin Gothic Medium" panose="020B0603020102020204" pitchFamily="34" charset="0"/>
              </a:rPr>
              <a:t>It’s hard to imagine why or how someone might turn away from or betray those they love the most. Yet today’s lesson explores just that, serving as a strong spiritual warning. (Share your highlights from the following text.)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2: Regrets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54) and discuss your results. Emphasize that we all have regrets, but God redeems our mistakes and leads us into the future. Solomon continued to suffer because of the persistent hardness of his heart.</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11:23–25</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r>
              <a:rPr lang="en-US" b="0" i="0" dirty="0">
                <a:solidFill>
                  <a:schemeClr val="tx1"/>
                </a:solidFill>
                <a:effectLst/>
                <a:latin typeface="+mn-lt"/>
              </a:rPr>
              <a:t>23. </a:t>
            </a:r>
            <a:r>
              <a:rPr lang="en-US" dirty="0">
                <a:solidFill>
                  <a:srgbClr val="000000"/>
                </a:solidFill>
                <a:effectLst/>
                <a:latin typeface="Arial" panose="020B0604020202020204" pitchFamily="34" charset="0"/>
              </a:rPr>
              <a:t>God also raised up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son of </a:t>
            </a:r>
            <a:r>
              <a:rPr lang="en-US" dirty="0" err="1">
                <a:solidFill>
                  <a:srgbClr val="000000"/>
                </a:solidFill>
                <a:effectLst/>
                <a:latin typeface="Arial" panose="020B0604020202020204" pitchFamily="34" charset="0"/>
              </a:rPr>
              <a:t>Eliada</a:t>
            </a:r>
            <a:r>
              <a:rPr lang="en-US" dirty="0">
                <a:solidFill>
                  <a:srgbClr val="000000"/>
                </a:solidFill>
                <a:effectLst/>
                <a:latin typeface="Arial" panose="020B0604020202020204" pitchFamily="34" charset="0"/>
              </a:rPr>
              <a:t> as Solomon’s adversary.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had fled from his master, King </a:t>
            </a:r>
            <a:r>
              <a:rPr lang="en-US" dirty="0" err="1">
                <a:solidFill>
                  <a:srgbClr val="000000"/>
                </a:solidFill>
                <a:effectLst/>
                <a:latin typeface="Arial" panose="020B0604020202020204" pitchFamily="34" charset="0"/>
              </a:rPr>
              <a:t>Hadadezer</a:t>
            </a:r>
            <a:r>
              <a:rPr lang="en-US" dirty="0">
                <a:solidFill>
                  <a:srgbClr val="000000"/>
                </a:solidFill>
                <a:effectLst/>
                <a:latin typeface="Arial" panose="020B0604020202020204" pitchFamily="34" charset="0"/>
              </a:rPr>
              <a:t> of </a:t>
            </a:r>
            <a:r>
              <a:rPr lang="en-US" dirty="0" err="1">
                <a:solidFill>
                  <a:srgbClr val="000000"/>
                </a:solidFill>
                <a:effectLst/>
                <a:latin typeface="Arial" panose="020B0604020202020204" pitchFamily="34" charset="0"/>
              </a:rPr>
              <a:t>Zobah</a:t>
            </a:r>
            <a:r>
              <a:rPr lang="en-US" dirty="0">
                <a:solidFill>
                  <a:srgbClr val="000000"/>
                </a:solidFill>
                <a:effectLst/>
                <a:latin typeface="Arial" panose="020B0604020202020204" pitchFamily="34" charset="0"/>
              </a:rPr>
              <a:t>, 24. and had become the leader of a gang of rebels. After David conquered </a:t>
            </a:r>
            <a:r>
              <a:rPr lang="en-US" dirty="0" err="1">
                <a:solidFill>
                  <a:srgbClr val="000000"/>
                </a:solidFill>
                <a:effectLst/>
                <a:latin typeface="Arial" panose="020B0604020202020204" pitchFamily="34" charset="0"/>
              </a:rPr>
              <a:t>Hadadezer</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and his men fled to Damascus, where he became king. 25.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was Israel’s bitter adversary for the rest of Solomon’s reign, and he made trouble, just as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did.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hated Israel intensely and continued to reign in Aram.</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23. And God stirred him up another adversary, </a:t>
            </a:r>
            <a:r>
              <a:rPr lang="en-US" dirty="0" err="1">
                <a:solidFill>
                  <a:srgbClr val="000000"/>
                </a:solidFill>
                <a:effectLst/>
                <a:latin typeface="Arial" panose="020B0604020202020204" pitchFamily="34" charset="0"/>
              </a:rPr>
              <a:t>Rezon</a:t>
            </a:r>
            <a:r>
              <a:rPr lang="en-US" dirty="0">
                <a:solidFill>
                  <a:srgbClr val="000000"/>
                </a:solidFill>
                <a:effectLst/>
                <a:latin typeface="Arial" panose="020B0604020202020204" pitchFamily="34" charset="0"/>
              </a:rPr>
              <a:t> the son of </a:t>
            </a:r>
            <a:r>
              <a:rPr lang="en-US" dirty="0" err="1">
                <a:solidFill>
                  <a:srgbClr val="000000"/>
                </a:solidFill>
                <a:effectLst/>
                <a:latin typeface="Arial" panose="020B0604020202020204" pitchFamily="34" charset="0"/>
              </a:rPr>
              <a:t>Eliadah</a:t>
            </a:r>
            <a:r>
              <a:rPr lang="en-US" dirty="0">
                <a:solidFill>
                  <a:srgbClr val="000000"/>
                </a:solidFill>
                <a:effectLst/>
                <a:latin typeface="Arial" panose="020B0604020202020204" pitchFamily="34" charset="0"/>
              </a:rPr>
              <a:t>, which fled from his lord </a:t>
            </a:r>
            <a:r>
              <a:rPr lang="en-US" dirty="0" err="1">
                <a:solidFill>
                  <a:srgbClr val="000000"/>
                </a:solidFill>
                <a:effectLst/>
                <a:latin typeface="Arial" panose="020B0604020202020204" pitchFamily="34" charset="0"/>
              </a:rPr>
              <a:t>Hadadezer</a:t>
            </a:r>
            <a:r>
              <a:rPr lang="en-US" dirty="0">
                <a:solidFill>
                  <a:srgbClr val="000000"/>
                </a:solidFill>
                <a:effectLst/>
                <a:latin typeface="Arial" panose="020B0604020202020204" pitchFamily="34" charset="0"/>
              </a:rPr>
              <a:t> king of </a:t>
            </a:r>
            <a:r>
              <a:rPr lang="en-US" dirty="0" err="1">
                <a:solidFill>
                  <a:srgbClr val="000000"/>
                </a:solidFill>
                <a:effectLst/>
                <a:latin typeface="Arial" panose="020B0604020202020204" pitchFamily="34" charset="0"/>
              </a:rPr>
              <a:t>Zobah</a:t>
            </a:r>
            <a:r>
              <a:rPr lang="en-US" dirty="0">
                <a:solidFill>
                  <a:srgbClr val="000000"/>
                </a:solidFill>
                <a:effectLst/>
                <a:latin typeface="Arial" panose="020B0604020202020204" pitchFamily="34" charset="0"/>
              </a:rPr>
              <a:t>: 24. And he gathered men unto him, and became captain over a band, when David slew them of </a:t>
            </a:r>
            <a:r>
              <a:rPr lang="en-US" dirty="0" err="1">
                <a:solidFill>
                  <a:srgbClr val="000000"/>
                </a:solidFill>
                <a:effectLst/>
                <a:latin typeface="Arial" panose="020B0604020202020204" pitchFamily="34" charset="0"/>
              </a:rPr>
              <a:t>Zobah</a:t>
            </a:r>
            <a:r>
              <a:rPr lang="en-US" dirty="0">
                <a:solidFill>
                  <a:srgbClr val="000000"/>
                </a:solidFill>
                <a:effectLst/>
                <a:latin typeface="Arial" panose="020B0604020202020204" pitchFamily="34" charset="0"/>
              </a:rPr>
              <a:t>: and they went to Damascus, and dwelt therein, and reigned in Damascus. 25. And he was an adversary to Israel all the days of Solomon, beside the mischief that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did: and he abhorred Israel, and reigned over Syria.</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1 Kings </a:t>
            </a:r>
            <a:r>
              <a:rPr lang="en-US" sz="1200" b="1" kern="1200" dirty="0">
                <a:solidFill>
                  <a:schemeClr val="tx1"/>
                </a:solidFill>
                <a:effectLst/>
                <a:latin typeface="+mn-lt"/>
                <a:ea typeface="+mn-ea"/>
                <a:cs typeface="+mn-cs"/>
              </a:rPr>
              <a:t>11:26–39</a:t>
            </a:r>
          </a:p>
          <a:p>
            <a:endParaRPr lang="en-US" sz="1200" b="1" kern="1200" dirty="0">
              <a:solidFill>
                <a:schemeClr val="tx1"/>
              </a:solidFill>
              <a:effectLst/>
              <a:latin typeface="+mn-lt"/>
              <a:ea typeface="+mn-ea"/>
              <a:cs typeface="+mn-cs"/>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26.</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Another rebel leader was Jeroboam son of </a:t>
            </a:r>
            <a:r>
              <a:rPr lang="en-US" dirty="0" err="1">
                <a:solidFill>
                  <a:srgbClr val="000000"/>
                </a:solidFill>
                <a:effectLst/>
                <a:latin typeface="Arial" panose="020B0604020202020204" pitchFamily="34" charset="0"/>
              </a:rPr>
              <a:t>Nebat</a:t>
            </a:r>
            <a:r>
              <a:rPr lang="en-US" dirty="0">
                <a:solidFill>
                  <a:srgbClr val="000000"/>
                </a:solidFill>
                <a:effectLst/>
                <a:latin typeface="Arial" panose="020B0604020202020204" pitchFamily="34" charset="0"/>
              </a:rPr>
              <a:t>, one of Solomon’s own officials. He came from the town of </a:t>
            </a:r>
            <a:r>
              <a:rPr lang="en-US" dirty="0" err="1">
                <a:solidFill>
                  <a:srgbClr val="000000"/>
                </a:solidFill>
                <a:effectLst/>
                <a:latin typeface="Arial" panose="020B0604020202020204" pitchFamily="34" charset="0"/>
              </a:rPr>
              <a:t>Zeredah</a:t>
            </a:r>
            <a:r>
              <a:rPr lang="en-US" dirty="0">
                <a:solidFill>
                  <a:srgbClr val="000000"/>
                </a:solidFill>
                <a:effectLst/>
                <a:latin typeface="Arial" panose="020B0604020202020204" pitchFamily="34" charset="0"/>
              </a:rPr>
              <a:t> in Ephraim, and his mother was </a:t>
            </a:r>
            <a:r>
              <a:rPr lang="en-US" dirty="0" err="1">
                <a:solidFill>
                  <a:srgbClr val="000000"/>
                </a:solidFill>
                <a:effectLst/>
                <a:latin typeface="Arial" panose="020B0604020202020204" pitchFamily="34" charset="0"/>
              </a:rPr>
              <a:t>Zeruah</a:t>
            </a:r>
            <a:r>
              <a:rPr lang="en-US" dirty="0">
                <a:solidFill>
                  <a:srgbClr val="000000"/>
                </a:solidFill>
                <a:effectLst/>
                <a:latin typeface="Arial" panose="020B0604020202020204" pitchFamily="34" charset="0"/>
              </a:rPr>
              <a:t>, a widow. 27. This is the story behind his rebellion. Solomon was rebuilding the supporting terraces and repairing the walls of the city of his father, David. 28. Jeroboam was a very capable young man, and when Solomon saw how industrious he was, he put him in charge of the labor force from the tribes of Ephraim and Manasseh, the descendants of Joseph. 29. One day as Jeroboam was leaving Jerusalem, the prophet </a:t>
            </a:r>
            <a:r>
              <a:rPr lang="en-US" dirty="0" err="1">
                <a:solidFill>
                  <a:srgbClr val="000000"/>
                </a:solidFill>
                <a:effectLst/>
                <a:latin typeface="Arial" panose="020B0604020202020204" pitchFamily="34" charset="0"/>
              </a:rPr>
              <a:t>Ahijah</a:t>
            </a:r>
            <a:r>
              <a:rPr lang="en-US" dirty="0">
                <a:solidFill>
                  <a:srgbClr val="000000"/>
                </a:solidFill>
                <a:effectLst/>
                <a:latin typeface="Arial" panose="020B0604020202020204" pitchFamily="34" charset="0"/>
              </a:rPr>
              <a:t> from Shiloh met him along the way. </a:t>
            </a:r>
            <a:r>
              <a:rPr lang="en-US" dirty="0" err="1">
                <a:solidFill>
                  <a:srgbClr val="000000"/>
                </a:solidFill>
                <a:effectLst/>
                <a:latin typeface="Arial" panose="020B0604020202020204" pitchFamily="34" charset="0"/>
              </a:rPr>
              <a:t>Ahijah</a:t>
            </a:r>
            <a:r>
              <a:rPr lang="en-US" dirty="0">
                <a:solidFill>
                  <a:srgbClr val="000000"/>
                </a:solidFill>
                <a:effectLst/>
                <a:latin typeface="Arial" panose="020B0604020202020204" pitchFamily="34" charset="0"/>
              </a:rPr>
              <a:t> was wearing a new cloak. The two of them were alone in a field, 30. and </a:t>
            </a:r>
            <a:r>
              <a:rPr lang="en-US" dirty="0" err="1">
                <a:solidFill>
                  <a:srgbClr val="000000"/>
                </a:solidFill>
                <a:effectLst/>
                <a:latin typeface="Arial" panose="020B0604020202020204" pitchFamily="34" charset="0"/>
              </a:rPr>
              <a:t>Ahijah</a:t>
            </a:r>
            <a:r>
              <a:rPr lang="en-US" dirty="0">
                <a:solidFill>
                  <a:srgbClr val="000000"/>
                </a:solidFill>
                <a:effectLst/>
                <a:latin typeface="Arial" panose="020B0604020202020204" pitchFamily="34" charset="0"/>
              </a:rPr>
              <a:t> took hold of the new cloak he was wearing and tore it into twelve pieces. 31. Then he said to Jeroboam, “Take ten of these pieces, for this is what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says: ‘I am about to tear the kingdom from the hand of Solomon, and I will give ten of the tribes to you! 32. But I will leave him one tribe for the sake of my servant David and for the sake of Jerusalem, which I have chosen out of all the tribes of Israel. 33. For Solomon has abandoned me and worshiped Ashtoreth, the goddess of the Sidonians; </a:t>
            </a:r>
            <a:r>
              <a:rPr lang="en-US" dirty="0" err="1">
                <a:solidFill>
                  <a:srgbClr val="000000"/>
                </a:solidFill>
                <a:effectLst/>
                <a:latin typeface="Arial" panose="020B0604020202020204" pitchFamily="34" charset="0"/>
              </a:rPr>
              <a:t>Chemosh</a:t>
            </a:r>
            <a:r>
              <a:rPr lang="en-US" dirty="0">
                <a:solidFill>
                  <a:srgbClr val="000000"/>
                </a:solidFill>
                <a:effectLst/>
                <a:latin typeface="Arial" panose="020B0604020202020204" pitchFamily="34" charset="0"/>
              </a:rPr>
              <a:t>, the god of Moab; and Molech, the god of the Ammonites. He has not followed my ways and done what is pleasing in my sight. He has not obeyed my decrees and regulations as David his father did. 34. “‘But I will not take the entire kingdom from Solomon at this time. For the sake of my servant David, the one whom I chose and who obeyed my commands and decrees, I will keep Solomon as leader for the rest of his life. 35. But I will take the kingdom away from his son and give ten of the tribes to you. 36. His son will have one tribe so that the descendants of David my servant will continue to reign, shining like a lamp in Jerusalem, the city I have chosen to be the place for my name. 37. And I will place you on the throne of Israel, and you will rule over all that your heart desires. 38. If you listen to what I tell you and follow my ways and do whatever I consider to be right, and if you obey my decrees and commands, as my servant David did, then I will always be with you. I will establish an enduring dynasty for you as I did for David, and I will give Israel to you. 39. Because of Solomon’s sin I will punish the descendants of David—though not forever.’”</a:t>
            </a:r>
          </a:p>
          <a:p>
            <a:pPr algn="l"/>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King James Version:</a:t>
            </a:r>
          </a:p>
          <a:p>
            <a:pPr algn="l"/>
            <a:r>
              <a:rPr lang="en-US" dirty="0">
                <a:solidFill>
                  <a:srgbClr val="000000"/>
                </a:solidFill>
                <a:effectLst/>
                <a:latin typeface="Arial" panose="020B0604020202020204" pitchFamily="34" charset="0"/>
              </a:rPr>
              <a:t>26. And Jeroboam the son of </a:t>
            </a:r>
            <a:r>
              <a:rPr lang="en-US" dirty="0" err="1">
                <a:solidFill>
                  <a:srgbClr val="000000"/>
                </a:solidFill>
                <a:effectLst/>
                <a:latin typeface="Arial" panose="020B0604020202020204" pitchFamily="34" charset="0"/>
              </a:rPr>
              <a:t>Nebat</a:t>
            </a:r>
            <a:r>
              <a:rPr lang="en-US" dirty="0">
                <a:solidFill>
                  <a:srgbClr val="000000"/>
                </a:solidFill>
                <a:effectLst/>
                <a:latin typeface="Arial" panose="020B0604020202020204" pitchFamily="34" charset="0"/>
              </a:rPr>
              <a:t>, an </a:t>
            </a:r>
            <a:r>
              <a:rPr lang="en-US" dirty="0" err="1">
                <a:solidFill>
                  <a:srgbClr val="000000"/>
                </a:solidFill>
                <a:effectLst/>
                <a:latin typeface="Arial" panose="020B0604020202020204" pitchFamily="34" charset="0"/>
              </a:rPr>
              <a:t>Ephrathite</a:t>
            </a:r>
            <a:r>
              <a:rPr lang="en-US" dirty="0">
                <a:solidFill>
                  <a:srgbClr val="000000"/>
                </a:solidFill>
                <a:effectLst/>
                <a:latin typeface="Arial" panose="020B0604020202020204" pitchFamily="34" charset="0"/>
              </a:rPr>
              <a:t> of </a:t>
            </a:r>
            <a:r>
              <a:rPr lang="en-US" dirty="0" err="1">
                <a:solidFill>
                  <a:srgbClr val="000000"/>
                </a:solidFill>
                <a:effectLst/>
                <a:latin typeface="Arial" panose="020B0604020202020204" pitchFamily="34" charset="0"/>
              </a:rPr>
              <a:t>Zereda</a:t>
            </a:r>
            <a:r>
              <a:rPr lang="en-US" dirty="0">
                <a:solidFill>
                  <a:srgbClr val="000000"/>
                </a:solidFill>
                <a:effectLst/>
                <a:latin typeface="Arial" panose="020B0604020202020204" pitchFamily="34" charset="0"/>
              </a:rPr>
              <a:t>, Solomon's servant, whose mother's name was </a:t>
            </a:r>
            <a:r>
              <a:rPr lang="en-US" dirty="0" err="1">
                <a:solidFill>
                  <a:srgbClr val="000000"/>
                </a:solidFill>
                <a:effectLst/>
                <a:latin typeface="Arial" panose="020B0604020202020204" pitchFamily="34" charset="0"/>
              </a:rPr>
              <a:t>Zeruah</a:t>
            </a:r>
            <a:r>
              <a:rPr lang="en-US" dirty="0">
                <a:solidFill>
                  <a:srgbClr val="000000"/>
                </a:solidFill>
                <a:effectLst/>
                <a:latin typeface="Arial" panose="020B0604020202020204" pitchFamily="34" charset="0"/>
              </a:rPr>
              <a:t>, a widow woman, even he lifted up his hand against the king. 27. And this was the cause that he lifted up his hand against the king: Solomon built </a:t>
            </a:r>
            <a:r>
              <a:rPr lang="en-US" dirty="0" err="1">
                <a:solidFill>
                  <a:srgbClr val="000000"/>
                </a:solidFill>
                <a:effectLst/>
                <a:latin typeface="Arial" panose="020B0604020202020204" pitchFamily="34" charset="0"/>
              </a:rPr>
              <a:t>Millo</a:t>
            </a:r>
            <a:r>
              <a:rPr lang="en-US" dirty="0">
                <a:solidFill>
                  <a:srgbClr val="000000"/>
                </a:solidFill>
                <a:effectLst/>
                <a:latin typeface="Arial" panose="020B0604020202020204" pitchFamily="34" charset="0"/>
              </a:rPr>
              <a:t>, and repaired the breaches of the city of David his father. 28. And the man Jeroboam was a mighty man of </a:t>
            </a:r>
            <a:r>
              <a:rPr lang="en-US" dirty="0" err="1">
                <a:solidFill>
                  <a:srgbClr val="000000"/>
                </a:solidFill>
                <a:effectLst/>
                <a:latin typeface="Arial" panose="020B0604020202020204" pitchFamily="34" charset="0"/>
              </a:rPr>
              <a:t>valour</a:t>
            </a:r>
            <a:r>
              <a:rPr lang="en-US" dirty="0">
                <a:solidFill>
                  <a:srgbClr val="000000"/>
                </a:solidFill>
                <a:effectLst/>
                <a:latin typeface="Arial" panose="020B0604020202020204" pitchFamily="34" charset="0"/>
              </a:rPr>
              <a:t>: and Solomon seeing the young man that he was industrious, he made him ruler over all the charge of the house of Joseph. 29. And it came to pass at that time when Jeroboam went out of Jerusalem, that the prophet </a:t>
            </a:r>
            <a:r>
              <a:rPr lang="en-US" dirty="0" err="1">
                <a:solidFill>
                  <a:srgbClr val="000000"/>
                </a:solidFill>
                <a:effectLst/>
                <a:latin typeface="Arial" panose="020B0604020202020204" pitchFamily="34" charset="0"/>
              </a:rPr>
              <a:t>Ahijah</a:t>
            </a:r>
            <a:r>
              <a:rPr lang="en-US" dirty="0">
                <a:solidFill>
                  <a:srgbClr val="000000"/>
                </a:solidFill>
                <a:effectLst/>
                <a:latin typeface="Arial" panose="020B0604020202020204" pitchFamily="34" charset="0"/>
              </a:rPr>
              <a:t> the Shilonite found him in the way; and he had clad himself with a new garment; and they two were alone in the field: 30. And </a:t>
            </a:r>
            <a:r>
              <a:rPr lang="en-US" dirty="0" err="1">
                <a:solidFill>
                  <a:srgbClr val="000000"/>
                </a:solidFill>
                <a:effectLst/>
                <a:latin typeface="Arial" panose="020B0604020202020204" pitchFamily="34" charset="0"/>
              </a:rPr>
              <a:t>Ahijah</a:t>
            </a:r>
            <a:r>
              <a:rPr lang="en-US" dirty="0">
                <a:solidFill>
                  <a:srgbClr val="000000"/>
                </a:solidFill>
                <a:effectLst/>
                <a:latin typeface="Arial" panose="020B0604020202020204" pitchFamily="34" charset="0"/>
              </a:rPr>
              <a:t> caught the new garment that was on him, and rent it in twelve pieces: 31. And he said to Jeroboam, Take thee ten pieces: for thus saith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Behold, I will rend the kingdom out of the hand of Solomon, and will give ten tribes to thee: 32. (But he shall have one tribe for my servant David's sake, and for Jerusalem's sake, the city which I have chosen out of all the tribes of Israel:) 33. Because that they have forsaken me, and have worshipped Ashtoreth the goddess of the </a:t>
            </a:r>
            <a:r>
              <a:rPr lang="en-US" dirty="0" err="1">
                <a:solidFill>
                  <a:srgbClr val="000000"/>
                </a:solidFill>
                <a:effectLst/>
                <a:latin typeface="Arial" panose="020B0604020202020204" pitchFamily="34" charset="0"/>
              </a:rPr>
              <a:t>Zidonians</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Chemosh</a:t>
            </a:r>
            <a:r>
              <a:rPr lang="en-US" dirty="0">
                <a:solidFill>
                  <a:srgbClr val="000000"/>
                </a:solidFill>
                <a:effectLst/>
                <a:latin typeface="Arial" panose="020B0604020202020204" pitchFamily="34" charset="0"/>
              </a:rPr>
              <a:t> the god of the Moabites, and </a:t>
            </a:r>
            <a:r>
              <a:rPr lang="en-US" dirty="0" err="1">
                <a:solidFill>
                  <a:srgbClr val="000000"/>
                </a:solidFill>
                <a:effectLst/>
                <a:latin typeface="Arial" panose="020B0604020202020204" pitchFamily="34" charset="0"/>
              </a:rPr>
              <a:t>Milcom</a:t>
            </a:r>
            <a:r>
              <a:rPr lang="en-US" dirty="0">
                <a:solidFill>
                  <a:srgbClr val="000000"/>
                </a:solidFill>
                <a:effectLst/>
                <a:latin typeface="Arial" panose="020B0604020202020204" pitchFamily="34" charset="0"/>
              </a:rPr>
              <a:t> the god of the children of Ammon, and have not walked in my ways, to do that which is right in mine eyes, and to keep my statutes and my judgments, as did David his father. 34. Howbeit I will not take the whole kingdom out of his hand: but I will make him prince all the days of his life for David my servant's sake, whom I chose, because he kept my commandments and my statutes: 35. But I will take the kingdom out of his son's hand, and will give it unto thee, even ten tribes. 36. And unto his son will I give one tribe, that David my servant may have a light </a:t>
            </a:r>
            <a:r>
              <a:rPr lang="en-US" dirty="0" err="1">
                <a:solidFill>
                  <a:srgbClr val="000000"/>
                </a:solidFill>
                <a:effectLst/>
                <a:latin typeface="Arial" panose="020B0604020202020204" pitchFamily="34" charset="0"/>
              </a:rPr>
              <a:t>alway</a:t>
            </a:r>
            <a:r>
              <a:rPr lang="en-US" dirty="0">
                <a:solidFill>
                  <a:srgbClr val="000000"/>
                </a:solidFill>
                <a:effectLst/>
                <a:latin typeface="Arial" panose="020B0604020202020204" pitchFamily="34" charset="0"/>
              </a:rPr>
              <a:t> before me in Jerusalem, the city which I have chosen me to put my name there. 37. And I will take thee, and thou shalt reign according to all that thy soul </a:t>
            </a:r>
            <a:r>
              <a:rPr lang="en-US" dirty="0" err="1">
                <a:solidFill>
                  <a:srgbClr val="000000"/>
                </a:solidFill>
                <a:effectLst/>
                <a:latin typeface="Arial" panose="020B0604020202020204" pitchFamily="34" charset="0"/>
              </a:rPr>
              <a:t>desireth</a:t>
            </a:r>
            <a:r>
              <a:rPr lang="en-US" dirty="0">
                <a:solidFill>
                  <a:srgbClr val="000000"/>
                </a:solidFill>
                <a:effectLst/>
                <a:latin typeface="Arial" panose="020B0604020202020204" pitchFamily="34" charset="0"/>
              </a:rPr>
              <a:t>, and shalt be king over Israel. 38. And it shall be, if thou wilt hearken unto all that I command thee, and wilt walk in my ways, and do that is right in my sight, to keep my statutes and my commandments, as David my servant did; that I will be with thee, and build thee a sure house, as I built for David, and will give Israel unto thee. 39. And I will for this afflict the seed of David, but not for ever.</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1 Kings 11:40–43</a:t>
            </a:r>
          </a:p>
          <a:p>
            <a:endParaRPr lang="en-US" b="1" dirty="0">
              <a:effectLst/>
            </a:endParaRPr>
          </a:p>
          <a:p>
            <a:r>
              <a:rPr lang="en-US" i="1" dirty="0"/>
              <a:t>New Living Translation</a:t>
            </a:r>
            <a:r>
              <a:rPr lang="en-US" dirty="0"/>
              <a:t>:</a:t>
            </a:r>
          </a:p>
          <a:p>
            <a:r>
              <a:rPr lang="en-US" dirty="0">
                <a:solidFill>
                  <a:srgbClr val="000000"/>
                </a:solidFill>
                <a:effectLst/>
                <a:latin typeface="Arial" panose="020B0604020202020204" pitchFamily="34" charset="0"/>
              </a:rPr>
              <a:t>40. Solomon tried to kill Jeroboam, but he fled to King Shishak of Egypt and stayed there until Solomon died. 41. The rest of the events in Solomon’s reign, including all his deeds and his wisdom, are recorded in The Book of the Acts of Solomon. 42. Solomon ruled in Jerusalem over all Israel for forty years. 43. When he died, he was buried in the City of David, named for his father. Then his son Rehoboam became the next king.</a:t>
            </a:r>
            <a:endParaRPr lang="en-US" dirty="0"/>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40. Solomon sought therefore to kill Jeroboam. And Jeroboam arose, and fled into Egypt, unto Shishak king of Egypt, and was in Egypt until the death of Solomon. 41. And the rest of the acts of Solomon, and all that he did, and his wisdom, are they not written in the book of the acts of Solomon? 42. And the time that Solomon reigned in Jerusalem over all Israel was forty years. 43. And Solomon slept with his fathers, and was buried in the city of David his father: and Rehoboam his son reigned in his stead.</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Wise Choices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55) and encourage students to take it home in order to complete it individually during the week.</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r>
              <a:rPr lang="en-US" dirty="0">
                <a:effectLst/>
                <a:latin typeface="Franklin Gothic Medium" panose="020B0603020102020204" pitchFamily="34" charset="0"/>
              </a:rPr>
              <a:t>The sad story of 1 Kings 11 includes at least four instances where God said He withheld specific punishments for the sake of “His servant David.” What a marvelous reminder that even when sin seems to pervade the world all around us, God’s promises of restoration and a glorious future remain true for all those who seek Him.</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a:t>
            </a:r>
            <a:r>
              <a:rPr lang="en-US" dirty="0">
                <a:effectLst/>
                <a:latin typeface="Franklin Gothic Medium" panose="020B0603020102020204" pitchFamily="34" charset="0"/>
              </a:rPr>
              <a:t>1 Kings 11:1–43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explore the sad details of Solomon’s later years, noting the sins into which he fell.</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examine what it means to guard our hearts, both on a spiritual and a practical level.</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commit to resisting, through the power of the Holy Spirit, the temptation to go our own way.</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11:1–8</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Now King Solomon loved many foreign women. Besides Pharaoh’s daughter, he married women from Moab, Ammon, Edom, Sidon, and from among the Hittites. 2.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clearly instructed the people of Israel, “You must not marry them, because they will turn your hearts to their gods.” Yet Solomon insisted on loving them anyway. 3. He had 700 wives of royal birth and 300 concubines. And in fact, they did turn his heart away from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4. In Solomon’s old age, they turned his heart to worship other gods instead of being completely faithful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as his father, David, had been. 5. Solomon worshiped Ashtoreth, the goddess of the Sidonians, and Molech, the detestable god of the Ammonites. 6. In this way, Solomon did what was evil in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sight; he refused to follow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completely, as his father, David, had done. 7. On the Mount of Olives, east of Jerusalem, he even built a pagan shrine for </a:t>
            </a:r>
            <a:r>
              <a:rPr lang="en-US" dirty="0" err="1">
                <a:solidFill>
                  <a:srgbClr val="000000"/>
                </a:solidFill>
                <a:effectLst/>
                <a:latin typeface="Arial" panose="020B0604020202020204" pitchFamily="34" charset="0"/>
              </a:rPr>
              <a:t>Chemosh</a:t>
            </a:r>
            <a:r>
              <a:rPr lang="en-US" dirty="0">
                <a:solidFill>
                  <a:srgbClr val="000000"/>
                </a:solidFill>
                <a:effectLst/>
                <a:latin typeface="Arial" panose="020B0604020202020204" pitchFamily="34" charset="0"/>
              </a:rPr>
              <a:t>, the detestable god of Moab, and another for Molech, the detestable god of the Ammonites. 8. Solomon built such shrines for all his foreign wives to use for burning incense and sacrificing to their gods.</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But king Solomon loved many strange women, together with the daughter of Pharaoh, women of the Moabites, Ammonites, Edomites, </a:t>
            </a:r>
            <a:r>
              <a:rPr lang="en-US" dirty="0" err="1">
                <a:solidFill>
                  <a:srgbClr val="000000"/>
                </a:solidFill>
                <a:effectLst/>
                <a:latin typeface="Arial" panose="020B0604020202020204" pitchFamily="34" charset="0"/>
              </a:rPr>
              <a:t>Zidonians</a:t>
            </a:r>
            <a:r>
              <a:rPr lang="en-US" dirty="0">
                <a:solidFill>
                  <a:srgbClr val="000000"/>
                </a:solidFill>
                <a:effectLst/>
                <a:latin typeface="Arial" panose="020B0604020202020204" pitchFamily="34" charset="0"/>
              </a:rPr>
              <a:t>, and Hittites: 2. Of the nations concerning which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said unto the children of Israel, Ye shall not go in to them, neither shall they come in unto you: for surely they will turn away your heart after their gods: Solomon clave unto these in love. 3. And he had seven hundred wives, princesses, and three hundred concubines: and his wives turned away his heart. 4. For it came to pass, when Solomon was old, that his wives turned away his heart after other gods: and his heart was not perfect with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as was the heart of David his father. 5. For Solomon went after Ashtoreth the goddess of the </a:t>
            </a:r>
            <a:r>
              <a:rPr lang="en-US" dirty="0" err="1">
                <a:solidFill>
                  <a:srgbClr val="000000"/>
                </a:solidFill>
                <a:effectLst/>
                <a:latin typeface="Arial" panose="020B0604020202020204" pitchFamily="34" charset="0"/>
              </a:rPr>
              <a:t>Zidonians</a:t>
            </a:r>
            <a:r>
              <a:rPr lang="en-US" dirty="0">
                <a:solidFill>
                  <a:srgbClr val="000000"/>
                </a:solidFill>
                <a:effectLst/>
                <a:latin typeface="Arial" panose="020B0604020202020204" pitchFamily="34" charset="0"/>
              </a:rPr>
              <a:t>, and after </a:t>
            </a:r>
            <a:r>
              <a:rPr lang="en-US" dirty="0" err="1">
                <a:solidFill>
                  <a:srgbClr val="000000"/>
                </a:solidFill>
                <a:effectLst/>
                <a:latin typeface="Arial" panose="020B0604020202020204" pitchFamily="34" charset="0"/>
              </a:rPr>
              <a:t>Milcom</a:t>
            </a:r>
            <a:r>
              <a:rPr lang="en-US" dirty="0">
                <a:solidFill>
                  <a:srgbClr val="000000"/>
                </a:solidFill>
                <a:effectLst/>
                <a:latin typeface="Arial" panose="020B0604020202020204" pitchFamily="34" charset="0"/>
              </a:rPr>
              <a:t> the abomination of the Ammonites. 6. And Solomon did evil in the sight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went not fully after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as did David his father. 7. Then did Solomon build an high place for </a:t>
            </a:r>
            <a:r>
              <a:rPr lang="en-US" dirty="0" err="1">
                <a:solidFill>
                  <a:srgbClr val="000000"/>
                </a:solidFill>
                <a:effectLst/>
                <a:latin typeface="Arial" panose="020B0604020202020204" pitchFamily="34" charset="0"/>
              </a:rPr>
              <a:t>Chemosh</a:t>
            </a:r>
            <a:r>
              <a:rPr lang="en-US" dirty="0">
                <a:solidFill>
                  <a:srgbClr val="000000"/>
                </a:solidFill>
                <a:effectLst/>
                <a:latin typeface="Arial" panose="020B0604020202020204" pitchFamily="34" charset="0"/>
              </a:rPr>
              <a:t>, the abomination of Moab, in the hill that is before Jerusalem, and for Molech, the abomination of the children of Ammon. 8. And likewise did he for all his strange wives, which burnt incense and sacrificed unto their gods.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11:9–13</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pPr algn="l"/>
            <a:r>
              <a:rPr lang="en-US" b="0" i="0" dirty="0">
                <a:solidFill>
                  <a:schemeClr val="tx1"/>
                </a:solidFill>
                <a:effectLst/>
                <a:latin typeface="+mn-lt"/>
              </a:rPr>
              <a:t>9. </a:t>
            </a:r>
            <a:r>
              <a:rPr lang="en-US" dirty="0">
                <a:solidFill>
                  <a:srgbClr val="000000"/>
                </a:solidFill>
                <a:effectLst/>
                <a:latin typeface="Arial" panose="020B0604020202020204" pitchFamily="34" charset="0"/>
              </a:rPr>
              <a:t>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was very angry with Solomon, for his heart had turned away from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who had appeared to him twice. 10. He had warned Solomon specifically about worshiping other gods, but Solomon did not listen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command. 11. So now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said to him, “Since you have not kept my covenant and have disobeyed my decrees, I will surely tear the kingdom away from you and give it to one of your servants. 12. But for the sake of your father, David, I will not do this while you are still alive. I will take the kingdom away from your son. 13. And even so, I will not take away the entire kingdom; I will let him be king of one tribe, for the sake of my servant David and for the sake of Jerusalem, my chosen city.”</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9.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was angry with Solomon, because his heart was turned from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which had appeared unto him twice, 10. And had commanded him concerning this thing, that he should not go after other gods: but he kept not that which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commanded. 11. Wherefore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said unto Solomon, Forasmuch as this is done of thee, and thou hast not kept my covenant and my statutes, which I have commanded thee, I will surely rend the kingdom from thee, and will give it to thy servant. 12. Notwithstanding in thy days I will not do it for David thy father's sake: but I will rend it out of the hand of thy son.13. Howbeit I will not rend away all the kingdom; but will give one tribe to thy son for David my servant's sake, and for Jerusalem's sake which I have chosen.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Money, Purity, and Power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53) and divide the class into groups. Assign each group one section. Then discuss their answers in class.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11:14</a:t>
            </a:r>
            <a:r>
              <a:rPr lang="en-US" sz="1200" b="1" spc="169" dirty="0">
                <a:solidFill>
                  <a:srgbClr val="FFFFFF"/>
                </a:solidFill>
                <a:latin typeface="Franklin Gothic Medium" panose="020B0603020102020204" pitchFamily="34" charset="0"/>
              </a:rPr>
              <a:t>–22</a:t>
            </a:r>
            <a:endParaRPr lang="en-US" sz="1200" b="1" kern="1200" dirty="0">
              <a:solidFill>
                <a:schemeClr val="tx1"/>
              </a:solidFill>
              <a:effectLst/>
              <a:latin typeface="+mn-lt"/>
              <a:ea typeface="+mn-ea"/>
              <a:cs typeface="+mn-cs"/>
            </a:endParaRP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14. Then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raised up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the Edomite, a member of Edom’s royal family, to be Solomon’s adversary. 15. Years before, David had defeated Edom. Joab, his army commander, had stayed to bury some of the Israelite soldiers who had died in battle. While there, they killed every male in Edom. 16. Joab and the army of Israel had stayed there for six months, killing them. 17. But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and a few of his father’s royal officials escaped and headed for Egypt.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was just a boy at the time.) 18. They set out from Midian and went to </a:t>
            </a:r>
            <a:r>
              <a:rPr lang="en-US" dirty="0" err="1">
                <a:solidFill>
                  <a:srgbClr val="000000"/>
                </a:solidFill>
                <a:effectLst/>
                <a:latin typeface="Arial" panose="020B0604020202020204" pitchFamily="34" charset="0"/>
              </a:rPr>
              <a:t>Paran</a:t>
            </a:r>
            <a:r>
              <a:rPr lang="en-US" dirty="0">
                <a:solidFill>
                  <a:srgbClr val="000000"/>
                </a:solidFill>
                <a:effectLst/>
                <a:latin typeface="Arial" panose="020B0604020202020204" pitchFamily="34" charset="0"/>
              </a:rPr>
              <a:t>, where others joined them. Then they traveled to Egypt and went to Pharaoh, who gave them a home, food, and some land. 19. Pharaoh grew very fond of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and he gave him his wife’s sister in marriage—the sister of Queen </a:t>
            </a:r>
            <a:r>
              <a:rPr lang="en-US" dirty="0" err="1">
                <a:solidFill>
                  <a:srgbClr val="000000"/>
                </a:solidFill>
                <a:effectLst/>
                <a:latin typeface="Arial" panose="020B0604020202020204" pitchFamily="34" charset="0"/>
              </a:rPr>
              <a:t>Tahpenes</a:t>
            </a:r>
            <a:r>
              <a:rPr lang="en-US" dirty="0">
                <a:solidFill>
                  <a:srgbClr val="000000"/>
                </a:solidFill>
                <a:effectLst/>
                <a:latin typeface="Arial" panose="020B0604020202020204" pitchFamily="34" charset="0"/>
              </a:rPr>
              <a:t>. 20. She bore him a son named </a:t>
            </a:r>
            <a:r>
              <a:rPr lang="en-US" dirty="0" err="1">
                <a:solidFill>
                  <a:srgbClr val="000000"/>
                </a:solidFill>
                <a:effectLst/>
                <a:latin typeface="Arial" panose="020B0604020202020204" pitchFamily="34" charset="0"/>
              </a:rPr>
              <a:t>Genubath</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Tahpenes</a:t>
            </a:r>
            <a:r>
              <a:rPr lang="en-US" dirty="0">
                <a:solidFill>
                  <a:srgbClr val="000000"/>
                </a:solidFill>
                <a:effectLst/>
                <a:latin typeface="Arial" panose="020B0604020202020204" pitchFamily="34" charset="0"/>
              </a:rPr>
              <a:t> raised him in Pharaoh’s palace among Pharaoh’s own sons. 21. When the news reached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in Egypt that David and his commander Joab were both dead, he said to Pharaoh, “Let me return to my own country.” 22. “Why?” Pharaoh asked him. “What do you lack here that makes you want to go home?” “Nothing,” he replied. “But even so, please let me return home.”</a:t>
            </a:r>
          </a:p>
          <a:p>
            <a:pPr marL="228600" indent="-228600" algn="l">
              <a:buAutoNum type="arabicPeriod"/>
            </a:pPr>
            <a:endParaRPr lang="en-US" dirty="0"/>
          </a:p>
          <a:p>
            <a:r>
              <a:rPr lang="en-US" dirty="0">
                <a:effectLst/>
              </a:rPr>
              <a:t>King James Version: </a:t>
            </a:r>
          </a:p>
          <a:p>
            <a:pPr algn="l"/>
            <a:r>
              <a:rPr lang="en-US" dirty="0">
                <a:solidFill>
                  <a:srgbClr val="000000"/>
                </a:solidFill>
                <a:effectLst/>
                <a:latin typeface="Arial" panose="020B0604020202020204" pitchFamily="34" charset="0"/>
              </a:rPr>
              <a:t>14.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stirred up an adversary unto Solomon,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the Edomite: he was of the king's seed in Edom. 15. For it came to pass, when David was in Edom, and Joab the captain of the host was gone up to bury the slain, after he had smitten every male in Edom; 16. (For six months did Joab remain there with all Israel, until he had cut off every male in Edom:) 17. That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fled, he and certain Edomites of his father's servants with him, to go into Egypt;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being yet a little child. 18. And they arose out of Midian, and came to </a:t>
            </a:r>
            <a:r>
              <a:rPr lang="en-US" dirty="0" err="1">
                <a:solidFill>
                  <a:srgbClr val="000000"/>
                </a:solidFill>
                <a:effectLst/>
                <a:latin typeface="Arial" panose="020B0604020202020204" pitchFamily="34" charset="0"/>
              </a:rPr>
              <a:t>Paran</a:t>
            </a:r>
            <a:r>
              <a:rPr lang="en-US" dirty="0">
                <a:solidFill>
                  <a:srgbClr val="000000"/>
                </a:solidFill>
                <a:effectLst/>
                <a:latin typeface="Arial" panose="020B0604020202020204" pitchFamily="34" charset="0"/>
              </a:rPr>
              <a:t>: and they took men with them out of </a:t>
            </a:r>
            <a:r>
              <a:rPr lang="en-US" dirty="0" err="1">
                <a:solidFill>
                  <a:srgbClr val="000000"/>
                </a:solidFill>
                <a:effectLst/>
                <a:latin typeface="Arial" panose="020B0604020202020204" pitchFamily="34" charset="0"/>
              </a:rPr>
              <a:t>Paran</a:t>
            </a:r>
            <a:r>
              <a:rPr lang="en-US" dirty="0">
                <a:solidFill>
                  <a:srgbClr val="000000"/>
                </a:solidFill>
                <a:effectLst/>
                <a:latin typeface="Arial" panose="020B0604020202020204" pitchFamily="34" charset="0"/>
              </a:rPr>
              <a:t>, and they came to Egypt, unto Pharaoh king of Egypt; which gave him an house, and appointed him victuals, and gave him land. 19. And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found great </a:t>
            </a:r>
            <a:r>
              <a:rPr lang="en-US" dirty="0" err="1">
                <a:solidFill>
                  <a:srgbClr val="000000"/>
                </a:solidFill>
                <a:effectLst/>
                <a:latin typeface="Arial" panose="020B0604020202020204" pitchFamily="34" charset="0"/>
              </a:rPr>
              <a:t>favour</a:t>
            </a:r>
            <a:r>
              <a:rPr lang="en-US" dirty="0">
                <a:solidFill>
                  <a:srgbClr val="000000"/>
                </a:solidFill>
                <a:effectLst/>
                <a:latin typeface="Arial" panose="020B0604020202020204" pitchFamily="34" charset="0"/>
              </a:rPr>
              <a:t> in the sight of Pharaoh, so that he gave him to wife the sister of his own wife, the sister of </a:t>
            </a:r>
            <a:r>
              <a:rPr lang="en-US" dirty="0" err="1">
                <a:solidFill>
                  <a:srgbClr val="000000"/>
                </a:solidFill>
                <a:effectLst/>
                <a:latin typeface="Arial" panose="020B0604020202020204" pitchFamily="34" charset="0"/>
              </a:rPr>
              <a:t>Tahpenes</a:t>
            </a:r>
            <a:r>
              <a:rPr lang="en-US" dirty="0">
                <a:solidFill>
                  <a:srgbClr val="000000"/>
                </a:solidFill>
                <a:effectLst/>
                <a:latin typeface="Arial" panose="020B0604020202020204" pitchFamily="34" charset="0"/>
              </a:rPr>
              <a:t> the queen. 20. And the sister of </a:t>
            </a:r>
            <a:r>
              <a:rPr lang="en-US" dirty="0" err="1">
                <a:solidFill>
                  <a:srgbClr val="000000"/>
                </a:solidFill>
                <a:effectLst/>
                <a:latin typeface="Arial" panose="020B0604020202020204" pitchFamily="34" charset="0"/>
              </a:rPr>
              <a:t>Tahpenes</a:t>
            </a:r>
            <a:r>
              <a:rPr lang="en-US" dirty="0">
                <a:solidFill>
                  <a:srgbClr val="000000"/>
                </a:solidFill>
                <a:effectLst/>
                <a:latin typeface="Arial" panose="020B0604020202020204" pitchFamily="34" charset="0"/>
              </a:rPr>
              <a:t> bare him </a:t>
            </a:r>
            <a:r>
              <a:rPr lang="en-US" dirty="0" err="1">
                <a:solidFill>
                  <a:srgbClr val="000000"/>
                </a:solidFill>
                <a:effectLst/>
                <a:latin typeface="Arial" panose="020B0604020202020204" pitchFamily="34" charset="0"/>
              </a:rPr>
              <a:t>Genubath</a:t>
            </a:r>
            <a:r>
              <a:rPr lang="en-US" dirty="0">
                <a:solidFill>
                  <a:srgbClr val="000000"/>
                </a:solidFill>
                <a:effectLst/>
                <a:latin typeface="Arial" panose="020B0604020202020204" pitchFamily="34" charset="0"/>
              </a:rPr>
              <a:t> his son, whom </a:t>
            </a:r>
            <a:r>
              <a:rPr lang="en-US" dirty="0" err="1">
                <a:solidFill>
                  <a:srgbClr val="000000"/>
                </a:solidFill>
                <a:effectLst/>
                <a:latin typeface="Arial" panose="020B0604020202020204" pitchFamily="34" charset="0"/>
              </a:rPr>
              <a:t>Tahpenes</a:t>
            </a:r>
            <a:r>
              <a:rPr lang="en-US" dirty="0">
                <a:solidFill>
                  <a:srgbClr val="000000"/>
                </a:solidFill>
                <a:effectLst/>
                <a:latin typeface="Arial" panose="020B0604020202020204" pitchFamily="34" charset="0"/>
              </a:rPr>
              <a:t> weaned in Pharaoh's house: and </a:t>
            </a:r>
            <a:r>
              <a:rPr lang="en-US" dirty="0" err="1">
                <a:solidFill>
                  <a:srgbClr val="000000"/>
                </a:solidFill>
                <a:effectLst/>
                <a:latin typeface="Arial" panose="020B0604020202020204" pitchFamily="34" charset="0"/>
              </a:rPr>
              <a:t>Genubath</a:t>
            </a:r>
            <a:r>
              <a:rPr lang="en-US" dirty="0">
                <a:solidFill>
                  <a:srgbClr val="000000"/>
                </a:solidFill>
                <a:effectLst/>
                <a:latin typeface="Arial" panose="020B0604020202020204" pitchFamily="34" charset="0"/>
              </a:rPr>
              <a:t> was in Pharaoh's household among the sons of Pharaoh. 21. And when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heard in Egypt that David slept with his fathers, and that Joab the captain of the host was dead, </a:t>
            </a:r>
            <a:r>
              <a:rPr lang="en-US" dirty="0" err="1">
                <a:solidFill>
                  <a:srgbClr val="000000"/>
                </a:solidFill>
                <a:effectLst/>
                <a:latin typeface="Arial" panose="020B0604020202020204" pitchFamily="34" charset="0"/>
              </a:rPr>
              <a:t>Hadad</a:t>
            </a:r>
            <a:r>
              <a:rPr lang="en-US" dirty="0">
                <a:solidFill>
                  <a:srgbClr val="000000"/>
                </a:solidFill>
                <a:effectLst/>
                <a:latin typeface="Arial" panose="020B0604020202020204" pitchFamily="34" charset="0"/>
              </a:rPr>
              <a:t> said to Pharaoh, Let me depart, that I may go to mine own country. 22. Then Pharaoh said unto him, But what hast thou lacked with me, that, behold, thou </a:t>
            </a:r>
            <a:r>
              <a:rPr lang="en-US" dirty="0" err="1">
                <a:solidFill>
                  <a:srgbClr val="000000"/>
                </a:solidFill>
                <a:effectLst/>
                <a:latin typeface="Arial" panose="020B0604020202020204" pitchFamily="34" charset="0"/>
              </a:rPr>
              <a:t>seekest</a:t>
            </a:r>
            <a:r>
              <a:rPr lang="en-US" dirty="0">
                <a:solidFill>
                  <a:srgbClr val="000000"/>
                </a:solidFill>
                <a:effectLst/>
                <a:latin typeface="Arial" panose="020B0604020202020204" pitchFamily="34" charset="0"/>
              </a:rPr>
              <a:t> to go to thine own country? And he answered, Nothing: howbeit let me go in any wise.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l="1068" t="16913" r="290" b="38355"/>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0053" y="6300030"/>
            <a:ext cx="9924056" cy="265649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effectLst/>
                <a:latin typeface="Corbel" panose="020B0503020204020204" pitchFamily="34" charset="0"/>
              </a:rPr>
              <a:t>As the chosen heir to King David’s throne, Solomon fulfilled a unique role in biblical history. After experiencing God’s presence, Solomon showed his God-given wisdom for a time before making some foolish decisions. The content of these books will challenge students to seek God wholeheartedly.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323142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3819315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656261"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743044" y="2247505"/>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11581" y="3944824"/>
              <a:ext cx="3280620" cy="227438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1 Kings 11:4</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510" r="20510"/>
          <a:stretch/>
        </p:blipFill>
        <p:spPr>
          <a:xfrm>
            <a:off x="101984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055446"/>
            <a:ext cx="8772525"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SOLOMON’S IDOLATROUS DISOBEDIENCE</a:t>
            </a:r>
          </a:p>
        </p:txBody>
      </p:sp>
    </p:spTree>
    <p:extLst>
      <p:ext uri="{BB962C8B-B14F-4D97-AF65-F5344CB8AC3E}">
        <p14:creationId xmlns:p14="http://schemas.microsoft.com/office/powerpoint/2010/main" val="3347925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flipH="1">
            <a:off x="102788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76460" y="3055446"/>
            <a:ext cx="7648575"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 BRINGS ADVERSITY</a:t>
            </a:r>
          </a:p>
        </p:txBody>
      </p:sp>
    </p:spTree>
    <p:extLst>
      <p:ext uri="{BB962C8B-B14F-4D97-AF65-F5344CB8AC3E}">
        <p14:creationId xmlns:p14="http://schemas.microsoft.com/office/powerpoint/2010/main" val="2291955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036967"/>
            <a:ext cx="7624763"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CONSEQUENCES OF DISOBEDIENCE</a:t>
            </a:r>
          </a:p>
        </p:txBody>
      </p:sp>
    </p:spTree>
    <p:extLst>
      <p:ext uri="{BB962C8B-B14F-4D97-AF65-F5344CB8AC3E}">
        <p14:creationId xmlns:p14="http://schemas.microsoft.com/office/powerpoint/2010/main" val="3645915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533400" y="128477"/>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447800" y="663677"/>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extLst>
      <p:ext uri="{BB962C8B-B14F-4D97-AF65-F5344CB8AC3E}">
        <p14:creationId xmlns:p14="http://schemas.microsoft.com/office/powerpoint/2010/main" val="1576075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73" r:id="rId2"/>
    <p:sldLayoutId id="2147483659" r:id="rId3"/>
    <p:sldLayoutId id="2147483672" r:id="rId4"/>
    <p:sldLayoutId id="2147483670" r:id="rId5"/>
    <p:sldLayoutId id="2147483666" r:id="rId6"/>
    <p:sldLayoutId id="2147483667" r:id="rId7"/>
    <p:sldLayoutId id="2147483671" r:id="rId8"/>
    <p:sldLayoutId id="2147483658"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12—SOLOMON’S APOSTASY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533400" y="3695700"/>
            <a:ext cx="86106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was Solomon’s adversity different from the adversity God’s faithful servants encounter today?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faithful Christians learn from adversity?</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48800" y="56308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11:14–22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48800" y="5143500"/>
            <a:ext cx="80010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ENEMY FROM EGYPT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48800" y="692601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11:23–25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48800" y="645139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BITTER ADVERSARY</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296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other people might be hurt by our sins?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avoid the trap of taking God for granted and assuming He is pleased with us because of the religious things we do? </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140456" y="570092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11:26–39</a:t>
            </a:r>
          </a:p>
        </p:txBody>
      </p:sp>
      <p:sp>
        <p:nvSpPr>
          <p:cNvPr id="5" name="TextBox 6">
            <a:extLst>
              <a:ext uri="{FF2B5EF4-FFF2-40B4-BE49-F238E27FC236}">
                <a16:creationId xmlns:a16="http://schemas.microsoft.com/office/drawing/2014/main" id="{FB67BC36-FF11-8150-B054-E3F014E098FD}"/>
              </a:ext>
            </a:extLst>
          </p:cNvPr>
          <p:cNvSpPr txBox="1"/>
          <p:nvPr/>
        </p:nvSpPr>
        <p:spPr>
          <a:xfrm>
            <a:off x="9140456" y="5246399"/>
            <a:ext cx="90260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KINGDOM WILL BE TORN</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8534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God’s promises shine like a lamp in a sin-darkened world today?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can keep God’s promises in view even during challenging times?</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18600" y="5143500"/>
            <a:ext cx="9361967" cy="985591"/>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KINGDOM WILL BE TORN</a:t>
            </a:r>
          </a:p>
          <a:p>
            <a:pPr>
              <a:lnSpc>
                <a:spcPts val="4160"/>
              </a:lnSpc>
            </a:pPr>
            <a:r>
              <a:rPr lang="en-US" sz="3200" spc="169" dirty="0">
                <a:solidFill>
                  <a:srgbClr val="FFFFFF"/>
                </a:solidFill>
                <a:latin typeface="Franklin Gothic Medium" panose="020B0603020102020204" pitchFamily="34" charset="0"/>
              </a:rPr>
              <a:t>1 Kings 11:26–39</a:t>
            </a:r>
          </a:p>
        </p:txBody>
      </p:sp>
      <p:sp>
        <p:nvSpPr>
          <p:cNvPr id="6" name="TextBox 7">
            <a:extLst>
              <a:ext uri="{FF2B5EF4-FFF2-40B4-BE49-F238E27FC236}">
                <a16:creationId xmlns:a16="http://schemas.microsoft.com/office/drawing/2014/main" id="{F0007A59-C0AE-7C55-2754-C92195DFE286}"/>
              </a:ext>
            </a:extLst>
          </p:cNvPr>
          <p:cNvSpPr txBox="1"/>
          <p:nvPr/>
        </p:nvSpPr>
        <p:spPr>
          <a:xfrm>
            <a:off x="9144000" y="712619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11:40–43</a:t>
            </a:r>
          </a:p>
        </p:txBody>
      </p:sp>
      <p:sp>
        <p:nvSpPr>
          <p:cNvPr id="7" name="TextBox 8">
            <a:extLst>
              <a:ext uri="{FF2B5EF4-FFF2-40B4-BE49-F238E27FC236}">
                <a16:creationId xmlns:a16="http://schemas.microsoft.com/office/drawing/2014/main" id="{1CFCE852-AEAB-9DE9-6936-21CAFE062AD6}"/>
              </a:ext>
            </a:extLst>
          </p:cNvPr>
          <p:cNvSpPr txBox="1"/>
          <p:nvPr/>
        </p:nvSpPr>
        <p:spPr>
          <a:xfrm>
            <a:off x="9118600" y="6610721"/>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TRAGIC ROAD BEGINS WITH REBELLION</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92964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were some of the most significant consequences of Solomon’s rebellion?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might people fail to consider consequences when making sinful decisions?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609600" y="2247900"/>
            <a:ext cx="8382000" cy="7109639"/>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If you know someone who struggles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with regret over past sins, encourage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and pray with them, reminding them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that God restores and that you see their value in His eyes.</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Take time for personal examination and reflection, asking God to reveal any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areas of your life where you need to repent and change direction.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Spend time in prayer and praise with the class, thanking the Lord for His incredible faithfulness and enduring promises. </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580158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Wisdom from God must be </a:t>
            </a:r>
            <a:br>
              <a:rPr lang="en-US" sz="3600" i="1" dirty="0">
                <a:solidFill>
                  <a:schemeClr val="bg1">
                    <a:lumMod val="95000"/>
                  </a:schemeClr>
                </a:solidFill>
                <a:latin typeface="Corbel" panose="020B0503020204020204" pitchFamily="34" charset="0"/>
              </a:rPr>
            </a:br>
            <a:r>
              <a:rPr lang="en-US" sz="3600" i="1" dirty="0">
                <a:solidFill>
                  <a:schemeClr val="bg1">
                    <a:lumMod val="95000"/>
                  </a:schemeClr>
                </a:solidFill>
                <a:latin typeface="Corbel" panose="020B0503020204020204" pitchFamily="34" charset="0"/>
              </a:rPr>
              <a:t>continuously sought.</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64519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WRITINGS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30154" y="5326381"/>
            <a:ext cx="8018584" cy="4862870"/>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We must guard our hearts against evil and remain obedient to God.</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APOSTASY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019800" y="2247900"/>
            <a:ext cx="9906000" cy="5078313"/>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It came to pass, when Solomon was old, that his wives turned away his heart after other gods: and his heart was not perfect with the Lord his God, as was the heart of David his father. (KJV) </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5943600" y="2628899"/>
            <a:ext cx="96774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In Solomon’s old age, they turned his heart to worship other gods instead of being completely faithful to the Lord his God, as his father, David, had been. (NLT)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69400" y="5105400"/>
            <a:ext cx="98298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SOLOMON TURNS FROM GOD</a:t>
            </a:r>
          </a:p>
          <a:p>
            <a:pPr>
              <a:lnSpc>
                <a:spcPts val="3840"/>
              </a:lnSpc>
            </a:pPr>
            <a:r>
              <a:rPr lang="en-US" sz="3200" spc="160" dirty="0">
                <a:solidFill>
                  <a:srgbClr val="FFFFFF"/>
                </a:solidFill>
                <a:latin typeface="Franklin Gothic Medium" panose="020B0603020102020204" pitchFamily="34" charset="0"/>
              </a:rPr>
              <a:t>1 Kings 11:1–8</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695700"/>
            <a:ext cx="93726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should we be intentional when building relationships with unbelievers?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Believers often have close relationships with unbelievers, whether family members or spouses. How can they maintain such relationships without compromising their faith? How can other Christians help them?</a:t>
            </a:r>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113797"/>
            <a:ext cx="96012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SOLOMON TURNS FROM GOD</a:t>
            </a:r>
          </a:p>
          <a:p>
            <a:pPr>
              <a:lnSpc>
                <a:spcPts val="3840"/>
              </a:lnSpc>
            </a:pPr>
            <a:r>
              <a:rPr lang="en-US" sz="3200" spc="160" dirty="0">
                <a:solidFill>
                  <a:srgbClr val="FFFFFF"/>
                </a:solidFill>
                <a:latin typeface="Franklin Gothic Medium" panose="020B0603020102020204" pitchFamily="34" charset="0"/>
              </a:rPr>
              <a:t>1 Kings 11:1</a:t>
            </a:r>
            <a:r>
              <a:rPr lang="en-US" sz="3200" spc="169" dirty="0">
                <a:solidFill>
                  <a:srgbClr val="FFFFFF"/>
                </a:solidFill>
                <a:latin typeface="Franklin Gothic Medium" panose="020B0603020102020204" pitchFamily="34" charset="0"/>
              </a:rPr>
              <a:t>–8</a:t>
            </a:r>
            <a:endParaRPr lang="en-US" sz="3200" spc="160" dirty="0">
              <a:solidFill>
                <a:srgbClr val="FFFFFF"/>
              </a:solidFill>
              <a:latin typeface="Franklin Gothic Medium" panose="020B0603020102020204" pitchFamily="34" charset="0"/>
            </a:endParaRPr>
          </a:p>
        </p:txBody>
      </p:sp>
      <p:sp>
        <p:nvSpPr>
          <p:cNvPr id="6" name="TextBox 7">
            <a:extLst>
              <a:ext uri="{FF2B5EF4-FFF2-40B4-BE49-F238E27FC236}">
                <a16:creationId xmlns:a16="http://schemas.microsoft.com/office/drawing/2014/main" id="{F0007A59-C0AE-7C55-2754-C92195DFE286}"/>
              </a:ext>
            </a:extLst>
          </p:cNvPr>
          <p:cNvSpPr txBox="1"/>
          <p:nvPr/>
        </p:nvSpPr>
        <p:spPr>
          <a:xfrm>
            <a:off x="9169400" y="695665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11:9–13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169400" y="6461355"/>
            <a:ext cx="80518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LORD WAS ANGRY WITH SOLOMON”</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838200" y="3848100"/>
            <a:ext cx="9296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reasons a strong believer might turn from God?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you respond if you saw a friend or loved one turning from God toward a life of sin?</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372600" y="564918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11:14–22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372600" y="5174573"/>
            <a:ext cx="938583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ENEMY FROM EGYPT</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3285</TotalTime>
  <Words>3980</Words>
  <Application>Microsoft Macintosh PowerPoint</Application>
  <PresentationFormat>Custom</PresentationFormat>
  <Paragraphs>135</Paragraphs>
  <Slides>22</Slides>
  <Notes>21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18</cp:revision>
  <dcterms:created xsi:type="dcterms:W3CDTF">2023-01-23T20:04:18Z</dcterms:created>
  <dcterms:modified xsi:type="dcterms:W3CDTF">2023-03-24T16:22:21Z</dcterms:modified>
  <dc:identifier>DAEvRMTdTXk</dc:identifier>
</cp:coreProperties>
</file>