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sldIdLst>
    <p:sldId id="264" r:id="rId3"/>
    <p:sldId id="282" r:id="rId4"/>
    <p:sldId id="265" r:id="rId5"/>
    <p:sldId id="266" r:id="rId6"/>
    <p:sldId id="267" r:id="rId7"/>
    <p:sldId id="276" r:id="rId8"/>
    <p:sldId id="268" r:id="rId9"/>
    <p:sldId id="277" r:id="rId10"/>
    <p:sldId id="269" r:id="rId11"/>
    <p:sldId id="285" r:id="rId12"/>
    <p:sldId id="278" r:id="rId13"/>
    <p:sldId id="270" r:id="rId14"/>
    <p:sldId id="279" r:id="rId15"/>
    <p:sldId id="271" r:id="rId16"/>
    <p:sldId id="280" r:id="rId17"/>
    <p:sldId id="272" r:id="rId18"/>
    <p:sldId id="281" r:id="rId19"/>
    <p:sldId id="273" r:id="rId20"/>
    <p:sldId id="284" r:id="rId21"/>
    <p:sldId id="283" r:id="rId22"/>
    <p:sldId id="288" r:id="rId23"/>
    <p:sldId id="289" r:id="rId24"/>
    <p:sldId id="290" r:id="rId25"/>
  </p:sldIdLst>
  <p:sldSz cx="18288000" cy="10287000"/>
  <p:notesSz cx="6858000" cy="9144000"/>
  <p:embeddedFontLst>
    <p:embeddedFont>
      <p:font typeface="Calibri" panose="020F0502020204030204" pitchFamily="34" charset="0"/>
      <p:regular r:id="rId27"/>
      <p:bold r:id="rId28"/>
      <p:italic r:id="rId29"/>
      <p:boldItalic r:id="rId30"/>
    </p:embeddedFont>
    <p:embeddedFont>
      <p:font typeface="Corbel" panose="020B0503020204020204" pitchFamily="34" charset="0"/>
      <p:regular r:id="rId31"/>
      <p:bold r:id="rId32"/>
      <p:italic r:id="rId33"/>
      <p:boldItalic r:id="rId34"/>
    </p:embeddedFont>
    <p:embeddedFont>
      <p:font typeface="Franklin Gothic Medium" panose="020B0603020102020204" pitchFamily="34" charset="0"/>
      <p:regular r:id="rId35"/>
      <p: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E97"/>
    <a:srgbClr val="1C2327"/>
    <a:srgbClr val="B97B44"/>
    <a:srgbClr val="000000"/>
    <a:srgbClr val="D6A951"/>
    <a:srgbClr val="EC9C55"/>
    <a:srgbClr val="FFFAEC"/>
    <a:srgbClr val="694525"/>
    <a:srgbClr val="946235"/>
    <a:srgbClr val="B992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323" autoAdjust="0"/>
    <p:restoredTop sz="73605" autoAdjust="0"/>
  </p:normalViewPr>
  <p:slideViewPr>
    <p:cSldViewPr>
      <p:cViewPr varScale="1">
        <p:scale>
          <a:sx n="61" d="100"/>
          <a:sy n="61" d="100"/>
        </p:scale>
        <p:origin x="1448" y="2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font" Target="fonts/font8.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7.fntdata"/><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3/24/23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biblegateway.com/passage/?search=1+Kings+2%3A26-46&amp;version=NLT#fen-NLT-8779a"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biblegateway.com/passage/?search=1+Kings+1%3A28-53&amp;version=NLT#fen-NLT-8732a"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r>
              <a:rPr lang="en-US" dirty="0">
                <a:effectLst/>
                <a:latin typeface="Franklin Gothic Medium" panose="020B0603020102020204" pitchFamily="34" charset="0"/>
              </a:rPr>
              <a:t>Success in life isn’t always easy. Sometimes as we try to move forward in our careers, families, and even relationships, we face opposition from well-meaning people who don’t understand our situation. Other times, people with selfish intentions oppose us in pursuit of their own motives. Either way, doing right in the face of opposition can be difficult. </a:t>
            </a:r>
          </a:p>
          <a:p>
            <a:endParaRPr lang="en-US" dirty="0"/>
          </a:p>
          <a:p>
            <a:r>
              <a:rPr lang="en-US" b="1" dirty="0"/>
              <a:t>Opening Activity: </a:t>
            </a:r>
            <a:r>
              <a:rPr lang="en-US" dirty="0">
                <a:effectLst/>
                <a:latin typeface="Franklin Gothic Medium" panose="020B0603020102020204" pitchFamily="34" charset="0"/>
              </a:rPr>
              <a:t>Have you ever faced opposition as you tried to move forward in some area of your life? Allow students to share their experiences, noting that examples could include opposition to job advancement by a self-serving colleague or a friend who seeks to influence their life choices in an inappropriate way. </a:t>
            </a:r>
          </a:p>
          <a:p>
            <a:endParaRPr lang="en-US" dirty="0">
              <a:effectLst/>
            </a:endParaRPr>
          </a:p>
          <a:p>
            <a:r>
              <a:rPr lang="en-US" dirty="0">
                <a:effectLst/>
                <a:latin typeface="Franklin Gothic Medium" panose="020B0603020102020204" pitchFamily="34" charset="0"/>
              </a:rPr>
              <a:t>Opposition from others—whether it is well-intentioned or not—can make life complicated and even cause conflict. Today’s lesson looks at the transfer of power between King David and King Solomon. This transfer opposed by another of David’s sons, who had evil, selfish motives. The events we study today remind us that God’s sovereign plans cannot be set aside by human ambition. (Share your highlights from the following text.)</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3: Influence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39). Complete it as a class, referring to the Beatitudes in Matthew 5 to identify specific ways believers can influence others. </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Chronicles 29:21–25</a:t>
            </a:r>
          </a:p>
          <a:p>
            <a:endParaRPr lang="en-US" b="1" dirty="0">
              <a:effectLst/>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21. The next day they brought 1,000 bulls, 1,000 rams, and 1,000 male lambs as burnt offerings 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They also brought liquid offerings and many other sacrifices on behalf of all Israel. 22. They feasted and drank in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’s presence with great joy that day. And again they crowned David’s son Solomon as their new king. They anointed him before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as their leader, and they anointed Zadok as priest. 23. So Solomon took the throne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in place of his father, David, and he succeeded in everything, and all Israel obeyed him. 24. All the officials, the warriors, and the sons of King David pledged their loyalty to King Solomon. 25. </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And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exalted Solomon in the sight of all Israel, and he gave Solomon greater royal splendor than any king in Israel before him.</a:t>
            </a:r>
          </a:p>
          <a:p>
            <a:pPr algn="l"/>
            <a:endParaRPr lang="en-US" dirty="0"/>
          </a:p>
          <a:p>
            <a:r>
              <a:rPr lang="en-US" dirty="0">
                <a:effectLst/>
              </a:rPr>
              <a:t>King James Version: </a:t>
            </a:r>
          </a:p>
          <a:p>
            <a:pPr algn="l"/>
            <a:r>
              <a:rPr lang="en-US" dirty="0">
                <a:solidFill>
                  <a:srgbClr val="000000"/>
                </a:solidFill>
                <a:effectLst/>
                <a:latin typeface="Arial" panose="020B0604020202020204" pitchFamily="34" charset="0"/>
              </a:rPr>
              <a:t>21. And they sacrificed sacrifices unto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offered burnt offerings unto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on the morrow after that day, even a thousand bullocks, a thousand rams, and a thousand lambs, with their drink offerings, and sacrifices in abundance for all Israel: 22. And did eat and drink before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on that day with great gladness. And they made Solomon the son of David king the second time, and anointed him unto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to be the chief governor, and Zadok to be priest. 23. Then Solomon sat on the throne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as king instead of David his father, and prospered; and all Israel obeyed him. 24. And all the princes, and the mighty men, and all the sons likewise of king David, submitted themselves unto Solomon the king. 25. And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magnified Solomon exceedingly in the sight of all Israel, and bestowed upon him such royal majesty as had not been on any king before him in Israel.</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rPr>
              <a:t>1 Kings </a:t>
            </a:r>
            <a:r>
              <a:rPr lang="en-US" sz="1200" b="1" kern="1200" dirty="0">
                <a:solidFill>
                  <a:schemeClr val="tx1"/>
                </a:solidFill>
                <a:effectLst/>
                <a:latin typeface="+mn-lt"/>
                <a:ea typeface="+mn-ea"/>
                <a:cs typeface="+mn-cs"/>
              </a:rPr>
              <a:t>2:13–25</a:t>
            </a:r>
          </a:p>
          <a:p>
            <a:endParaRPr lang="en-US" sz="1200" b="1" kern="1200" dirty="0">
              <a:solidFill>
                <a:schemeClr val="tx1"/>
              </a:solidFill>
              <a:effectLst/>
              <a:latin typeface="+mn-lt"/>
              <a:ea typeface="+mn-ea"/>
              <a:cs typeface="+mn-cs"/>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13.</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One day Adonijah, whose mother was </a:t>
            </a:r>
            <a:r>
              <a:rPr lang="en-US" dirty="0" err="1">
                <a:solidFill>
                  <a:srgbClr val="000000"/>
                </a:solidFill>
                <a:effectLst/>
                <a:latin typeface="Arial" panose="020B0604020202020204" pitchFamily="34" charset="0"/>
              </a:rPr>
              <a:t>Haggith</a:t>
            </a:r>
            <a:r>
              <a:rPr lang="en-US" dirty="0">
                <a:solidFill>
                  <a:srgbClr val="000000"/>
                </a:solidFill>
                <a:effectLst/>
                <a:latin typeface="Arial" panose="020B0604020202020204" pitchFamily="34" charset="0"/>
              </a:rPr>
              <a:t>, came to see Bathsheba, Solomon’s mother. “Have you come with peaceful intentions?” she asked him. “Yes,” he said, “I come in peace. 14. In fact, I have a favor to ask of you.” “What is it?” she asked. 15. He replied, “As you know, the kingdom was rightfully mine; all Israel wanted me to be the next king. But the tables were turned, and the kingdom went to my brother instead; for that is the way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wanted it. 16. So now I have just one favor to ask of you. Please don’t turn me down.”</a:t>
            </a:r>
          </a:p>
          <a:p>
            <a:pPr algn="l"/>
            <a:r>
              <a:rPr lang="en-US" dirty="0">
                <a:solidFill>
                  <a:srgbClr val="000000"/>
                </a:solidFill>
                <a:effectLst/>
                <a:latin typeface="Arial" panose="020B0604020202020204" pitchFamily="34" charset="0"/>
              </a:rPr>
              <a:t>“What is it?” she asked. 17. He replied, “Speak to King Solomon on my behalf, for I know he will do anything you request. Ask him to let me marry </a:t>
            </a:r>
            <a:r>
              <a:rPr lang="en-US" dirty="0" err="1">
                <a:solidFill>
                  <a:srgbClr val="000000"/>
                </a:solidFill>
                <a:effectLst/>
                <a:latin typeface="Arial" panose="020B0604020202020204" pitchFamily="34" charset="0"/>
              </a:rPr>
              <a:t>Abishag</a:t>
            </a:r>
            <a:r>
              <a:rPr lang="en-US" dirty="0">
                <a:solidFill>
                  <a:srgbClr val="000000"/>
                </a:solidFill>
                <a:effectLst/>
                <a:latin typeface="Arial" panose="020B0604020202020204" pitchFamily="34" charset="0"/>
              </a:rPr>
              <a:t>, the girl from Shunem.” 18. “All right,” Bathsheba replied. “I will speak to the king for you.” 19. So Bathsheba went to King Solomon to speak on Adonijah’s behalf. The king rose from his throne to meet her, and he bowed down before her. When he sat down on his throne again, the king ordered that a throne be brought for his mother, and she sat at his right hand. 20. “I have one small request to make of you,” she said. “I hope you won’t turn me down.” “What is it, my mother?” he asked. “You know I won’t refuse you.” 21. “Then let your brother Adonijah marry </a:t>
            </a:r>
            <a:r>
              <a:rPr lang="en-US" dirty="0" err="1">
                <a:solidFill>
                  <a:srgbClr val="000000"/>
                </a:solidFill>
                <a:effectLst/>
                <a:latin typeface="Arial" panose="020B0604020202020204" pitchFamily="34" charset="0"/>
              </a:rPr>
              <a:t>Abishag</a:t>
            </a:r>
            <a:r>
              <a:rPr lang="en-US" dirty="0">
                <a:solidFill>
                  <a:srgbClr val="000000"/>
                </a:solidFill>
                <a:effectLst/>
                <a:latin typeface="Arial" panose="020B0604020202020204" pitchFamily="34" charset="0"/>
              </a:rPr>
              <a:t>, the girl from Shunem,” she replied. 22. “How can you possibly ask me to give </a:t>
            </a:r>
            <a:r>
              <a:rPr lang="en-US" dirty="0" err="1">
                <a:solidFill>
                  <a:srgbClr val="000000"/>
                </a:solidFill>
                <a:effectLst/>
                <a:latin typeface="Arial" panose="020B0604020202020204" pitchFamily="34" charset="0"/>
              </a:rPr>
              <a:t>Abishag</a:t>
            </a:r>
            <a:r>
              <a:rPr lang="en-US" dirty="0">
                <a:solidFill>
                  <a:srgbClr val="000000"/>
                </a:solidFill>
                <a:effectLst/>
                <a:latin typeface="Arial" panose="020B0604020202020204" pitchFamily="34" charset="0"/>
              </a:rPr>
              <a:t> to Adonijah?” King Solomon demanded. “You might as well ask me to give him the kingdom! You know that he is my older brother, and that he has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the priest and Joab son of </a:t>
            </a:r>
            <a:r>
              <a:rPr lang="en-US" dirty="0" err="1">
                <a:solidFill>
                  <a:srgbClr val="000000"/>
                </a:solidFill>
                <a:effectLst/>
                <a:latin typeface="Arial" panose="020B0604020202020204" pitchFamily="34" charset="0"/>
              </a:rPr>
              <a:t>Zeruiah</a:t>
            </a:r>
            <a:r>
              <a:rPr lang="en-US" dirty="0">
                <a:solidFill>
                  <a:srgbClr val="000000"/>
                </a:solidFill>
                <a:effectLst/>
                <a:latin typeface="Arial" panose="020B0604020202020204" pitchFamily="34" charset="0"/>
              </a:rPr>
              <a:t> on his side.” 23. Then King Solomon made a vow before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“May God strike me and even kill me if Adonijah has not sealed his fate with this request. 24.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has confirmed me and placed me on the throne of my father, David; he has established my dynasty as he promised. So as surely as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lives, Adonijah will die this very day!” 25. So King Solomon ordered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son of Jehoiada to execute him, and Adonijah was put to death.</a:t>
            </a:r>
          </a:p>
          <a:p>
            <a:pPr algn="l"/>
            <a:endParaRPr lang="en-US" dirty="0">
              <a:solidFill>
                <a:srgbClr val="000000"/>
              </a:solidFill>
              <a:effectLst/>
              <a:latin typeface="Arial" panose="020B0604020202020204" pitchFamily="34" charset="0"/>
            </a:endParaRPr>
          </a:p>
          <a:p>
            <a:r>
              <a:rPr lang="en-US" dirty="0">
                <a:effectLst/>
              </a:rPr>
              <a:t>King James Version: </a:t>
            </a:r>
            <a:endParaRPr lang="en-US" i="0" dirty="0">
              <a:solidFill>
                <a:srgbClr val="000000"/>
              </a:solidFill>
              <a:effectLst/>
            </a:endParaRPr>
          </a:p>
          <a:p>
            <a:pPr algn="l"/>
            <a:r>
              <a:rPr lang="en-US" i="0" dirty="0">
                <a:solidFill>
                  <a:srgbClr val="000000"/>
                </a:solidFill>
                <a:effectLst/>
              </a:rPr>
              <a:t>13. </a:t>
            </a:r>
            <a:r>
              <a:rPr lang="en-US" dirty="0">
                <a:solidFill>
                  <a:srgbClr val="000000"/>
                </a:solidFill>
                <a:effectLst/>
                <a:latin typeface="Arial" panose="020B0604020202020204" pitchFamily="34" charset="0"/>
              </a:rPr>
              <a:t>And Adonijah the son of </a:t>
            </a:r>
            <a:r>
              <a:rPr lang="en-US" dirty="0" err="1">
                <a:solidFill>
                  <a:srgbClr val="000000"/>
                </a:solidFill>
                <a:effectLst/>
                <a:latin typeface="Arial" panose="020B0604020202020204" pitchFamily="34" charset="0"/>
              </a:rPr>
              <a:t>Haggith</a:t>
            </a:r>
            <a:r>
              <a:rPr lang="en-US" dirty="0">
                <a:solidFill>
                  <a:srgbClr val="000000"/>
                </a:solidFill>
                <a:effectLst/>
                <a:latin typeface="Arial" panose="020B0604020202020204" pitchFamily="34" charset="0"/>
              </a:rPr>
              <a:t> came to Bathsheba the mother of Solomon. And she said, </a:t>
            </a:r>
            <a:r>
              <a:rPr lang="en-US" dirty="0" err="1">
                <a:solidFill>
                  <a:srgbClr val="000000"/>
                </a:solidFill>
                <a:effectLst/>
                <a:latin typeface="Arial" panose="020B0604020202020204" pitchFamily="34" charset="0"/>
              </a:rPr>
              <a:t>Comest</a:t>
            </a:r>
            <a:r>
              <a:rPr lang="en-US" dirty="0">
                <a:solidFill>
                  <a:srgbClr val="000000"/>
                </a:solidFill>
                <a:effectLst/>
                <a:latin typeface="Arial" panose="020B0604020202020204" pitchFamily="34" charset="0"/>
              </a:rPr>
              <a:t> thou peaceably? And he said, Peaceably. 14. He said moreover, I have somewhat to say unto thee. And she said, Say on. 15. And he said, Thou </a:t>
            </a:r>
            <a:r>
              <a:rPr lang="en-US" dirty="0" err="1">
                <a:solidFill>
                  <a:srgbClr val="000000"/>
                </a:solidFill>
                <a:effectLst/>
                <a:latin typeface="Arial" panose="020B0604020202020204" pitchFamily="34" charset="0"/>
              </a:rPr>
              <a:t>knowest</a:t>
            </a:r>
            <a:r>
              <a:rPr lang="en-US" dirty="0">
                <a:solidFill>
                  <a:srgbClr val="000000"/>
                </a:solidFill>
                <a:effectLst/>
                <a:latin typeface="Arial" panose="020B0604020202020204" pitchFamily="34" charset="0"/>
              </a:rPr>
              <a:t> that the kingdom was mine, and that all Israel set their faces on me, that I should reign: howbeit the kingdom is turned about, and is become my brother's: for it was his from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16. And now I ask one petition of thee, deny me not. And she said unto him, Say on. 17. And he said, Speak, I pray thee, unto Solomon the king, (for he will not say thee nay,) that he give me </a:t>
            </a:r>
            <a:r>
              <a:rPr lang="en-US" dirty="0" err="1">
                <a:solidFill>
                  <a:srgbClr val="000000"/>
                </a:solidFill>
                <a:effectLst/>
                <a:latin typeface="Arial" panose="020B0604020202020204" pitchFamily="34" charset="0"/>
              </a:rPr>
              <a:t>Abishag</a:t>
            </a:r>
            <a:r>
              <a:rPr lang="en-US" dirty="0">
                <a:solidFill>
                  <a:srgbClr val="000000"/>
                </a:solidFill>
                <a:effectLst/>
                <a:latin typeface="Arial" panose="020B0604020202020204" pitchFamily="34" charset="0"/>
              </a:rPr>
              <a:t> the Shunammite to wife. 18. And Bathsheba said, Well; I will speak for thee unto the king. 19. Bathsheba therefore went unto king Solomon, to speak unto him for Adonijah. And the king rose up to meet her, and bowed himself unto her, and sat down on his throne, and caused a seat to be set for the king's mother; and she sat on his right hand. 20. Then she said, I desire one small petition of thee; I pray thee, say me not nay. And the king said unto her, Ask on, my mother: for I will not say thee nay. 21. And she said, Let </a:t>
            </a:r>
            <a:r>
              <a:rPr lang="en-US" dirty="0" err="1">
                <a:solidFill>
                  <a:srgbClr val="000000"/>
                </a:solidFill>
                <a:effectLst/>
                <a:latin typeface="Arial" panose="020B0604020202020204" pitchFamily="34" charset="0"/>
              </a:rPr>
              <a:t>Abishag</a:t>
            </a:r>
            <a:r>
              <a:rPr lang="en-US" dirty="0">
                <a:solidFill>
                  <a:srgbClr val="000000"/>
                </a:solidFill>
                <a:effectLst/>
                <a:latin typeface="Arial" panose="020B0604020202020204" pitchFamily="34" charset="0"/>
              </a:rPr>
              <a:t> the Shunammite be given to Adonijah thy brother to wife. 22. And king Solomon answered and said unto his mother, And why dost thou ask </a:t>
            </a:r>
            <a:r>
              <a:rPr lang="en-US" dirty="0" err="1">
                <a:solidFill>
                  <a:srgbClr val="000000"/>
                </a:solidFill>
                <a:effectLst/>
                <a:latin typeface="Arial" panose="020B0604020202020204" pitchFamily="34" charset="0"/>
              </a:rPr>
              <a:t>Abishag</a:t>
            </a:r>
            <a:r>
              <a:rPr lang="en-US" dirty="0">
                <a:solidFill>
                  <a:srgbClr val="000000"/>
                </a:solidFill>
                <a:effectLst/>
                <a:latin typeface="Arial" panose="020B0604020202020204" pitchFamily="34" charset="0"/>
              </a:rPr>
              <a:t> the Shunammite for Adonijah? ask for him the kingdom also; for he is mine elder brother; even for him, and for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the priest, and for Joab the son of </a:t>
            </a:r>
            <a:r>
              <a:rPr lang="en-US" dirty="0" err="1">
                <a:solidFill>
                  <a:srgbClr val="000000"/>
                </a:solidFill>
                <a:effectLst/>
                <a:latin typeface="Arial" panose="020B0604020202020204" pitchFamily="34" charset="0"/>
              </a:rPr>
              <a:t>Zeruiah</a:t>
            </a:r>
            <a:r>
              <a:rPr lang="en-US" dirty="0">
                <a:solidFill>
                  <a:srgbClr val="000000"/>
                </a:solidFill>
                <a:effectLst/>
                <a:latin typeface="Arial" panose="020B0604020202020204" pitchFamily="34" charset="0"/>
              </a:rPr>
              <a:t>. 23. Then king Solomon </a:t>
            </a:r>
            <a:r>
              <a:rPr lang="en-US" dirty="0" err="1">
                <a:solidFill>
                  <a:srgbClr val="000000"/>
                </a:solidFill>
                <a:effectLst/>
                <a:latin typeface="Arial" panose="020B0604020202020204" pitchFamily="34" charset="0"/>
              </a:rPr>
              <a:t>sware</a:t>
            </a:r>
            <a:r>
              <a:rPr lang="en-US" dirty="0">
                <a:solidFill>
                  <a:srgbClr val="000000"/>
                </a:solidFill>
                <a:effectLst/>
                <a:latin typeface="Arial" panose="020B0604020202020204" pitchFamily="34" charset="0"/>
              </a:rPr>
              <a:t> by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saying, God do so to me, and more also, if Adonijah have not spoken this word against his own life. 24. Now therefore, as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t>
            </a:r>
            <a:r>
              <a:rPr lang="en-US" dirty="0" err="1">
                <a:solidFill>
                  <a:srgbClr val="000000"/>
                </a:solidFill>
                <a:effectLst/>
                <a:latin typeface="Arial" panose="020B0604020202020204" pitchFamily="34" charset="0"/>
              </a:rPr>
              <a:t>liveth</a:t>
            </a:r>
            <a:r>
              <a:rPr lang="en-US" dirty="0">
                <a:solidFill>
                  <a:srgbClr val="000000"/>
                </a:solidFill>
                <a:effectLst/>
                <a:latin typeface="Arial" panose="020B0604020202020204" pitchFamily="34" charset="0"/>
              </a:rPr>
              <a:t>, which hath established me, and set me on the throne of David my father, and who hath made me an house, as he promised, Adonijah shall be put to death this day. 25. And king Solomon sent by the hand of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the son of Jehoiada; and he fell upon him that he died.</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1 Kings 2:26–46</a:t>
            </a:r>
          </a:p>
          <a:p>
            <a:endParaRPr lang="en-US" b="1" dirty="0">
              <a:effectLst/>
            </a:endParaRPr>
          </a:p>
          <a:p>
            <a:r>
              <a:rPr lang="en-US" i="1" dirty="0"/>
              <a:t>New Living Translation</a:t>
            </a:r>
            <a:r>
              <a:rPr lang="en-US" dirty="0"/>
              <a:t>: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26. </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Then the king said to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the priest, “Go back to your home in </a:t>
            </a:r>
            <a:r>
              <a:rPr lang="en-US" dirty="0" err="1">
                <a:solidFill>
                  <a:srgbClr val="000000"/>
                </a:solidFill>
                <a:effectLst/>
                <a:latin typeface="Arial" panose="020B0604020202020204" pitchFamily="34" charset="0"/>
              </a:rPr>
              <a:t>Anathoth</a:t>
            </a:r>
            <a:r>
              <a:rPr lang="en-US" dirty="0">
                <a:solidFill>
                  <a:srgbClr val="000000"/>
                </a:solidFill>
                <a:effectLst/>
                <a:latin typeface="Arial" panose="020B0604020202020204" pitchFamily="34" charset="0"/>
              </a:rPr>
              <a:t>. You deserve to die, but I will not kill you now, because you carried the Ark of the Sovereign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for David my father and you shared all his hardships.” 27. So Solomon deposed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from his position as priest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thereby fulfilling the prophecy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had given at Shiloh concerning the descendants of Eli. 28. Joab had not joined Absalom’s earlier rebellion, but he had joined Adonijah’s rebellion. So when Joab heard about Adonijah’s death, he ran to the sacred tent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grabbed on to the horns of the altar. 29. When this was reported to King Solomon, he sent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son of Jehoiada to execute him. 30.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went to the sacred tent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said to Joab, “The king orders you to come out!” But Joab answered, “No, I will die here.” So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returned to the king and told him what Joab had said. 31. “Do as he said,” the king replied. “Kill him there beside the altar and bury him. This will remove the guilt of Joab’s senseless murders from me and from my father’s family. 32.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will repay him</a:t>
            </a:r>
            <a:r>
              <a:rPr lang="en-US" baseline="30000" dirty="0">
                <a:solidFill>
                  <a:srgbClr val="000000"/>
                </a:solidFill>
                <a:effectLst/>
                <a:latin typeface="Arial" panose="020B0604020202020204" pitchFamily="34" charset="0"/>
              </a:rPr>
              <a:t>[</a:t>
            </a:r>
            <a:r>
              <a:rPr lang="en-US" baseline="30000" dirty="0">
                <a:solidFill>
                  <a:srgbClr val="4A4A4A"/>
                </a:solidFill>
                <a:effectLst/>
                <a:latin typeface="Arial" panose="020B0604020202020204" pitchFamily="34" charset="0"/>
                <a:hlinkClick r:id="rId3" tooltip="See footnote a"/>
              </a:rPr>
              <a:t>a</a:t>
            </a:r>
            <a:r>
              <a:rPr lang="en-US" baseline="30000" dirty="0">
                <a:solidFill>
                  <a:srgbClr val="000000"/>
                </a:solidFill>
                <a:effectLst/>
                <a:latin typeface="Arial" panose="020B0604020202020204" pitchFamily="34" charset="0"/>
              </a:rPr>
              <a:t>]</a:t>
            </a:r>
            <a:r>
              <a:rPr lang="en-US" dirty="0">
                <a:solidFill>
                  <a:srgbClr val="000000"/>
                </a:solidFill>
                <a:effectLst/>
                <a:latin typeface="Arial" panose="020B0604020202020204" pitchFamily="34" charset="0"/>
              </a:rPr>
              <a:t> for the murders of two men who were more righteous and better than he. For my father knew nothing about the deaths of Abner son of </a:t>
            </a:r>
            <a:r>
              <a:rPr lang="en-US" dirty="0" err="1">
                <a:solidFill>
                  <a:srgbClr val="000000"/>
                </a:solidFill>
                <a:effectLst/>
                <a:latin typeface="Arial" panose="020B0604020202020204" pitchFamily="34" charset="0"/>
              </a:rPr>
              <a:t>Ner</a:t>
            </a:r>
            <a:r>
              <a:rPr lang="en-US" dirty="0">
                <a:solidFill>
                  <a:srgbClr val="000000"/>
                </a:solidFill>
                <a:effectLst/>
                <a:latin typeface="Arial" panose="020B0604020202020204" pitchFamily="34" charset="0"/>
              </a:rPr>
              <a:t>, commander of the army of Israel, and of </a:t>
            </a:r>
            <a:r>
              <a:rPr lang="en-US" dirty="0" err="1">
                <a:solidFill>
                  <a:srgbClr val="000000"/>
                </a:solidFill>
                <a:effectLst/>
                <a:latin typeface="Arial" panose="020B0604020202020204" pitchFamily="34" charset="0"/>
              </a:rPr>
              <a:t>Amasa</a:t>
            </a:r>
            <a:r>
              <a:rPr lang="en-US" dirty="0">
                <a:solidFill>
                  <a:srgbClr val="000000"/>
                </a:solidFill>
                <a:effectLst/>
                <a:latin typeface="Arial" panose="020B0604020202020204" pitchFamily="34" charset="0"/>
              </a:rPr>
              <a:t> son of </a:t>
            </a:r>
            <a:r>
              <a:rPr lang="en-US" dirty="0" err="1">
                <a:solidFill>
                  <a:srgbClr val="000000"/>
                </a:solidFill>
                <a:effectLst/>
                <a:latin typeface="Arial" panose="020B0604020202020204" pitchFamily="34" charset="0"/>
              </a:rPr>
              <a:t>Jether</a:t>
            </a:r>
            <a:r>
              <a:rPr lang="en-US" dirty="0">
                <a:solidFill>
                  <a:srgbClr val="000000"/>
                </a:solidFill>
                <a:effectLst/>
                <a:latin typeface="Arial" panose="020B0604020202020204" pitchFamily="34" charset="0"/>
              </a:rPr>
              <a:t>, commander of the army of Judah. 33. May their blood be on Joab and his descendants forever, and may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grant peace forever to David, his descendants, his dynasty, and his throne.” 34. So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son of Jehoiada returned to the sacred tent and killed Joab, and he was buried at his home in the wilderness. </a:t>
            </a:r>
            <a:r>
              <a:rPr lang="en-US" baseline="30000" dirty="0">
                <a:solidFill>
                  <a:srgbClr val="000000"/>
                </a:solidFill>
                <a:effectLst/>
                <a:latin typeface="Arial" panose="020B0604020202020204" pitchFamily="34" charset="0"/>
              </a:rPr>
              <a:t>35 </a:t>
            </a:r>
            <a:r>
              <a:rPr lang="en-US" dirty="0">
                <a:solidFill>
                  <a:srgbClr val="000000"/>
                </a:solidFill>
                <a:effectLst/>
                <a:latin typeface="Arial" panose="020B0604020202020204" pitchFamily="34" charset="0"/>
              </a:rPr>
              <a:t>Then the king appointed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to command the army in place of Joab, and he installed Zadok the priest to take the place of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36. The king then sent for Shimei and told him, “Build a house here in Jerusalem and live there. But don’t step outside the city to go anywhere else. 37. On the day you so much as cross the Kidron Valley, you will surely die; and your blood will be on your own head.” 38. Shimei replied, “Your sentence is fair; I will do whatever my lord the king commands.” So Shimei lived in Jerusalem for a long time. 39. But three years later two of Shimei’s slaves ran away to King </a:t>
            </a:r>
            <a:r>
              <a:rPr lang="en-US" dirty="0" err="1">
                <a:solidFill>
                  <a:srgbClr val="000000"/>
                </a:solidFill>
                <a:effectLst/>
                <a:latin typeface="Arial" panose="020B0604020202020204" pitchFamily="34" charset="0"/>
              </a:rPr>
              <a:t>Achish</a:t>
            </a:r>
            <a:r>
              <a:rPr lang="en-US" dirty="0">
                <a:solidFill>
                  <a:srgbClr val="000000"/>
                </a:solidFill>
                <a:effectLst/>
                <a:latin typeface="Arial" panose="020B0604020202020204" pitchFamily="34" charset="0"/>
              </a:rPr>
              <a:t> son of </a:t>
            </a:r>
            <a:r>
              <a:rPr lang="en-US" dirty="0" err="1">
                <a:solidFill>
                  <a:srgbClr val="000000"/>
                </a:solidFill>
                <a:effectLst/>
                <a:latin typeface="Arial" panose="020B0604020202020204" pitchFamily="34" charset="0"/>
              </a:rPr>
              <a:t>Maacah</a:t>
            </a:r>
            <a:r>
              <a:rPr lang="en-US" dirty="0">
                <a:solidFill>
                  <a:srgbClr val="000000"/>
                </a:solidFill>
                <a:effectLst/>
                <a:latin typeface="Arial" panose="020B0604020202020204" pitchFamily="34" charset="0"/>
              </a:rPr>
              <a:t> of Gath. When Shimei learned where they were, </a:t>
            </a:r>
            <a:r>
              <a:rPr lang="en-US" baseline="30000" dirty="0">
                <a:solidFill>
                  <a:srgbClr val="000000"/>
                </a:solidFill>
                <a:effectLst/>
                <a:latin typeface="Arial" panose="020B0604020202020204" pitchFamily="34" charset="0"/>
              </a:rPr>
              <a:t>40 </a:t>
            </a:r>
            <a:r>
              <a:rPr lang="en-US" dirty="0">
                <a:solidFill>
                  <a:srgbClr val="000000"/>
                </a:solidFill>
                <a:effectLst/>
                <a:latin typeface="Arial" panose="020B0604020202020204" pitchFamily="34" charset="0"/>
              </a:rPr>
              <a:t>he saddled his donkey and went to Gath to search for them. When he found them, he brought them back to Jerusalem. 41. Solomon heard that Shimei had left Jerusalem and had gone to Gath and returned. 42. So the king sent for Shimei and demanded, “Didn’t I make you swear by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warn you not to go anywhere else or you would surely die? And you replied, ‘The sentence is fair; I will do as you say.’ 43. Then why haven’t you kept your oath 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obeyed my command?” 44. The king also said to Shimei, “You certainly remember all the wicked things you did to my father, David. May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now bring that evil on your own head. 45. But may I, King Solomon, receive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’s blessings, and may one of David’s descendants always sit on this throne in the presence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46. Then, at the king’s command,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son of Jehoiada took Shimei outside and killed him. So the kingdom was now firmly in Solomon’s grip.</a:t>
            </a:r>
            <a:endParaRPr lang="en-US" baseline="30000" dirty="0">
              <a:solidFill>
                <a:srgbClr val="000000"/>
              </a:solidFill>
              <a:effectLst/>
              <a:latin typeface="Arial" panose="020B0604020202020204" pitchFamily="34" charset="0"/>
            </a:endParaRPr>
          </a:p>
          <a:p>
            <a:pPr algn="l"/>
            <a:endParaRPr lang="en-US" dirty="0"/>
          </a:p>
          <a:p>
            <a:r>
              <a:rPr lang="en-US" dirty="0">
                <a:effectLst/>
              </a:rPr>
              <a:t>King James Version: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26. And unto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the priest said the king, Get thee to </a:t>
            </a:r>
            <a:r>
              <a:rPr lang="en-US" dirty="0" err="1">
                <a:solidFill>
                  <a:srgbClr val="000000"/>
                </a:solidFill>
                <a:effectLst/>
                <a:latin typeface="Arial" panose="020B0604020202020204" pitchFamily="34" charset="0"/>
              </a:rPr>
              <a:t>Anathoth</a:t>
            </a:r>
            <a:r>
              <a:rPr lang="en-US" dirty="0">
                <a:solidFill>
                  <a:srgbClr val="000000"/>
                </a:solidFill>
                <a:effectLst/>
                <a:latin typeface="Arial" panose="020B0604020202020204" pitchFamily="34" charset="0"/>
              </a:rPr>
              <a:t>, unto thine own fields; for thou art worthy of death: but I will not at this time put thee to death, because thou barest the ark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before David my father, and because thou hast been afflicted in all wherein my father was afflicted. 27. So Solomon thrust out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from being priest unto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that he might fulfil the word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which he </a:t>
            </a:r>
            <a:r>
              <a:rPr lang="en-US" dirty="0" err="1">
                <a:solidFill>
                  <a:srgbClr val="000000"/>
                </a:solidFill>
                <a:effectLst/>
                <a:latin typeface="Arial" panose="020B0604020202020204" pitchFamily="34" charset="0"/>
              </a:rPr>
              <a:t>spake</a:t>
            </a:r>
            <a:r>
              <a:rPr lang="en-US" dirty="0">
                <a:solidFill>
                  <a:srgbClr val="000000"/>
                </a:solidFill>
                <a:effectLst/>
                <a:latin typeface="Arial" panose="020B0604020202020204" pitchFamily="34" charset="0"/>
              </a:rPr>
              <a:t> concerning the house of Eli in Shiloh. 28. Then tidings came to Joab: for Joab had turned after Adonijah, though he turned not after Absalom. And Joab fled unto the tabernacle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caught hold on the horns of the altar. 29. And it was told king Solomon that Joab was fled unto the tabernacle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behold, he is by the altar. Then Solomon sent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the son of Jehoiada, saying, Go, fall upon him. 30. And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came to the tabernacle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said unto him, Thus saith the king, Come forth. And he said, Nay; but I will die here. And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brought the king word again, saying, Thus said Joab, and thus he answered me. 31. And the king said unto him, Do as he hath said, and fall upon him, and bury him; that thou mayest take away the innocent blood, which Joab shed, from me, and from the house of my father. 32. And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shall return his blood upon his own head, who fell upon two men more righteous and better than he, and slew them with the sword, my father David not knowing thereof, to wit, Abner the son of </a:t>
            </a:r>
            <a:r>
              <a:rPr lang="en-US" dirty="0" err="1">
                <a:solidFill>
                  <a:srgbClr val="000000"/>
                </a:solidFill>
                <a:effectLst/>
                <a:latin typeface="Arial" panose="020B0604020202020204" pitchFamily="34" charset="0"/>
              </a:rPr>
              <a:t>Ner</a:t>
            </a:r>
            <a:r>
              <a:rPr lang="en-US" dirty="0">
                <a:solidFill>
                  <a:srgbClr val="000000"/>
                </a:solidFill>
                <a:effectLst/>
                <a:latin typeface="Arial" panose="020B0604020202020204" pitchFamily="34" charset="0"/>
              </a:rPr>
              <a:t>, captain of the host of Israel, and </a:t>
            </a:r>
            <a:r>
              <a:rPr lang="en-US" dirty="0" err="1">
                <a:solidFill>
                  <a:srgbClr val="000000"/>
                </a:solidFill>
                <a:effectLst/>
                <a:latin typeface="Arial" panose="020B0604020202020204" pitchFamily="34" charset="0"/>
              </a:rPr>
              <a:t>Amasa</a:t>
            </a:r>
            <a:r>
              <a:rPr lang="en-US" dirty="0">
                <a:solidFill>
                  <a:srgbClr val="000000"/>
                </a:solidFill>
                <a:effectLst/>
                <a:latin typeface="Arial" panose="020B0604020202020204" pitchFamily="34" charset="0"/>
              </a:rPr>
              <a:t> the son of </a:t>
            </a:r>
            <a:r>
              <a:rPr lang="en-US" dirty="0" err="1">
                <a:solidFill>
                  <a:srgbClr val="000000"/>
                </a:solidFill>
                <a:effectLst/>
                <a:latin typeface="Arial" panose="020B0604020202020204" pitchFamily="34" charset="0"/>
              </a:rPr>
              <a:t>Jether</a:t>
            </a:r>
            <a:r>
              <a:rPr lang="en-US" dirty="0">
                <a:solidFill>
                  <a:srgbClr val="000000"/>
                </a:solidFill>
                <a:effectLst/>
                <a:latin typeface="Arial" panose="020B0604020202020204" pitchFamily="34" charset="0"/>
              </a:rPr>
              <a:t>, captain of the host of Judah. 33. Their blood shall therefore return upon the head of Joab, and upon the head of his seed for ever: but upon David, and upon his seed, and upon his house, and upon his throne, shall there be peace for ever from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34. So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the son of Jehoiada went up, and fell upon him, and slew him: and he was buried in his own house in the wilderness. 35. And the king put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the son of Jehoiada in his room over the host: and Zadok the priest did the king put in the room of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36. And the king sent and called for Shimei, and said unto him, Build thee an house in Jerusalem, and dwell there, and go not forth thence any whither. 37. For it shall be, that on the day thou </a:t>
            </a:r>
            <a:r>
              <a:rPr lang="en-US" dirty="0" err="1">
                <a:solidFill>
                  <a:srgbClr val="000000"/>
                </a:solidFill>
                <a:effectLst/>
                <a:latin typeface="Arial" panose="020B0604020202020204" pitchFamily="34" charset="0"/>
              </a:rPr>
              <a:t>goest</a:t>
            </a:r>
            <a:r>
              <a:rPr lang="en-US" dirty="0">
                <a:solidFill>
                  <a:srgbClr val="000000"/>
                </a:solidFill>
                <a:effectLst/>
                <a:latin typeface="Arial" panose="020B0604020202020204" pitchFamily="34" charset="0"/>
              </a:rPr>
              <a:t> out, and </a:t>
            </a:r>
            <a:r>
              <a:rPr lang="en-US" dirty="0" err="1">
                <a:solidFill>
                  <a:srgbClr val="000000"/>
                </a:solidFill>
                <a:effectLst/>
                <a:latin typeface="Arial" panose="020B0604020202020204" pitchFamily="34" charset="0"/>
              </a:rPr>
              <a:t>passest</a:t>
            </a:r>
            <a:r>
              <a:rPr lang="en-US" dirty="0">
                <a:solidFill>
                  <a:srgbClr val="000000"/>
                </a:solidFill>
                <a:effectLst/>
                <a:latin typeface="Arial" panose="020B0604020202020204" pitchFamily="34" charset="0"/>
              </a:rPr>
              <a:t> over the brook Kidron, thou shalt know for certain that thou shalt surely die: thy blood shall be upon thine own head. 38. And Shimei said unto the king, The saying is good: as my lord the king hath said, so will thy servant do. And Shimei dwelt in Jerusalem many days. 39. And it came to pass at the end of three years, that two of the servants of Shimei ran away unto </a:t>
            </a:r>
            <a:r>
              <a:rPr lang="en-US" dirty="0" err="1">
                <a:solidFill>
                  <a:srgbClr val="000000"/>
                </a:solidFill>
                <a:effectLst/>
                <a:latin typeface="Arial" panose="020B0604020202020204" pitchFamily="34" charset="0"/>
              </a:rPr>
              <a:t>Achish</a:t>
            </a:r>
            <a:r>
              <a:rPr lang="en-US" dirty="0">
                <a:solidFill>
                  <a:srgbClr val="000000"/>
                </a:solidFill>
                <a:effectLst/>
                <a:latin typeface="Arial" panose="020B0604020202020204" pitchFamily="34" charset="0"/>
              </a:rPr>
              <a:t> son of </a:t>
            </a:r>
            <a:r>
              <a:rPr lang="en-US" dirty="0" err="1">
                <a:solidFill>
                  <a:srgbClr val="000000"/>
                </a:solidFill>
                <a:effectLst/>
                <a:latin typeface="Arial" panose="020B0604020202020204" pitchFamily="34" charset="0"/>
              </a:rPr>
              <a:t>Maachah</a:t>
            </a:r>
            <a:r>
              <a:rPr lang="en-US" dirty="0">
                <a:solidFill>
                  <a:srgbClr val="000000"/>
                </a:solidFill>
                <a:effectLst/>
                <a:latin typeface="Arial" panose="020B0604020202020204" pitchFamily="34" charset="0"/>
              </a:rPr>
              <a:t> king of Gath. And they told Shimei, saying, Behold, thy servants be in Gath. 40. And Shimei arose, and saddled his ass, and went to Gath to </a:t>
            </a:r>
            <a:r>
              <a:rPr lang="en-US" dirty="0" err="1">
                <a:solidFill>
                  <a:srgbClr val="000000"/>
                </a:solidFill>
                <a:effectLst/>
                <a:latin typeface="Arial" panose="020B0604020202020204" pitchFamily="34" charset="0"/>
              </a:rPr>
              <a:t>Achish</a:t>
            </a:r>
            <a:r>
              <a:rPr lang="en-US" dirty="0">
                <a:solidFill>
                  <a:srgbClr val="000000"/>
                </a:solidFill>
                <a:effectLst/>
                <a:latin typeface="Arial" panose="020B0604020202020204" pitchFamily="34" charset="0"/>
              </a:rPr>
              <a:t> to seek his servants: and Shimei went, and brought his servants from Gath. 41. And it was told Solomon that Shimei had gone from Jerusalem to Gath, and was come again. 42. And the king sent and called for Shimei, and said unto him, Did I not make thee to swear by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protested unto thee, saying, Know for a certain, on the day thou </a:t>
            </a:r>
            <a:r>
              <a:rPr lang="en-US" dirty="0" err="1">
                <a:solidFill>
                  <a:srgbClr val="000000"/>
                </a:solidFill>
                <a:effectLst/>
                <a:latin typeface="Arial" panose="020B0604020202020204" pitchFamily="34" charset="0"/>
              </a:rPr>
              <a:t>goest</a:t>
            </a:r>
            <a:r>
              <a:rPr lang="en-US" dirty="0">
                <a:solidFill>
                  <a:srgbClr val="000000"/>
                </a:solidFill>
                <a:effectLst/>
                <a:latin typeface="Arial" panose="020B0604020202020204" pitchFamily="34" charset="0"/>
              </a:rPr>
              <a:t> out, and </a:t>
            </a:r>
            <a:r>
              <a:rPr lang="en-US" dirty="0" err="1">
                <a:solidFill>
                  <a:srgbClr val="000000"/>
                </a:solidFill>
                <a:effectLst/>
                <a:latin typeface="Arial" panose="020B0604020202020204" pitchFamily="34" charset="0"/>
              </a:rPr>
              <a:t>walkest</a:t>
            </a:r>
            <a:r>
              <a:rPr lang="en-US" dirty="0">
                <a:solidFill>
                  <a:srgbClr val="000000"/>
                </a:solidFill>
                <a:effectLst/>
                <a:latin typeface="Arial" panose="020B0604020202020204" pitchFamily="34" charset="0"/>
              </a:rPr>
              <a:t> abroad any whither, that thou shalt surely die? and thou </a:t>
            </a:r>
            <a:r>
              <a:rPr lang="en-US" dirty="0" err="1">
                <a:solidFill>
                  <a:srgbClr val="000000"/>
                </a:solidFill>
                <a:effectLst/>
                <a:latin typeface="Arial" panose="020B0604020202020204" pitchFamily="34" charset="0"/>
              </a:rPr>
              <a:t>saidst</a:t>
            </a:r>
            <a:r>
              <a:rPr lang="en-US" dirty="0">
                <a:solidFill>
                  <a:srgbClr val="000000"/>
                </a:solidFill>
                <a:effectLst/>
                <a:latin typeface="Arial" panose="020B0604020202020204" pitchFamily="34" charset="0"/>
              </a:rPr>
              <a:t> unto me, The word that I have heard is good. 43. Why then hast thou not kept the oath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the commandment that I have charged thee with? 44. The king said moreover to Shimei, Thou </a:t>
            </a:r>
            <a:r>
              <a:rPr lang="en-US" dirty="0" err="1">
                <a:solidFill>
                  <a:srgbClr val="000000"/>
                </a:solidFill>
                <a:effectLst/>
                <a:latin typeface="Arial" panose="020B0604020202020204" pitchFamily="34" charset="0"/>
              </a:rPr>
              <a:t>knowest</a:t>
            </a:r>
            <a:r>
              <a:rPr lang="en-US" dirty="0">
                <a:solidFill>
                  <a:srgbClr val="000000"/>
                </a:solidFill>
                <a:effectLst/>
                <a:latin typeface="Arial" panose="020B0604020202020204" pitchFamily="34" charset="0"/>
              </a:rPr>
              <a:t> all the wickedness which thine heart is privy to, that thou didst to David my father: therefore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shall return thy wickedness upon thine own head; 45. And king Solomon shall be blessed, and the throne of David shall be established before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for ever. 46. So the king commanded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the son of Jehoiada; which went out, and fell upon him, that he died. And the kingdom was established in the hand of Solomon.</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543768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dirty="0">
              <a:effectLst/>
            </a:endParaRPr>
          </a:p>
          <a:p>
            <a:r>
              <a:rPr lang="en-US" dirty="0">
                <a:effectLst/>
                <a:latin typeface="Franklin Gothic Medium" panose="020B0603020102020204" pitchFamily="34" charset="0"/>
              </a:rPr>
              <a:t>Every Christian, no matter his or her place in the church, needs strong, godly spiritual leadership. We would do well to pray that God will provide godly leaders and then continue to work in their lives as they lead people forward in the ways of the Lord. </a:t>
            </a: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4291766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dirty="0">
                <a:effectLst/>
                <a:latin typeface="Franklin Gothic Medium" panose="020B0603020102020204" pitchFamily="34" charset="0"/>
              </a:rPr>
              <a:t>1 Kings 1:1 through 2:53; 1 Chronicles 29:1–30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analyze Solomon’s rise to the throne, noting God’s assistance with challenges.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recognize the value of following godly leaders rather than being drawn by mere charisma and outward success.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acknowledge the value of prayer and godliness in experiencing God’s blessings upon His people.</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1:1–27</a:t>
            </a:r>
          </a:p>
          <a:p>
            <a:endParaRPr lang="en-US" b="1" dirty="0">
              <a:effectLst/>
            </a:endParaRPr>
          </a:p>
          <a:p>
            <a:r>
              <a:rPr lang="en-US" i="1" dirty="0"/>
              <a:t>New Living Translation</a:t>
            </a:r>
            <a:r>
              <a:rPr lang="en-US" dirty="0"/>
              <a:t>: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1. King David was now very old, and no matter how many blankets covered him, he could not keep warm. 2. So his advisers told him, “Let us find a young virgin to wait on you and look after you, my lord. She will lie in your arms and keep you warm.” 3. So they searched throughout the land of Israel for a beautiful girl, and they found </a:t>
            </a:r>
            <a:r>
              <a:rPr lang="en-US" dirty="0" err="1">
                <a:solidFill>
                  <a:srgbClr val="000000"/>
                </a:solidFill>
                <a:effectLst/>
                <a:latin typeface="Arial" panose="020B0604020202020204" pitchFamily="34" charset="0"/>
              </a:rPr>
              <a:t>Abishag</a:t>
            </a:r>
            <a:r>
              <a:rPr lang="en-US" dirty="0">
                <a:solidFill>
                  <a:srgbClr val="000000"/>
                </a:solidFill>
                <a:effectLst/>
                <a:latin typeface="Arial" panose="020B0604020202020204" pitchFamily="34" charset="0"/>
              </a:rPr>
              <a:t> from Shunem and brought her to the king. 4. The girl was very beautiful, and she looked after the king and took care of him. But the king had no sexual relations with her. 5. About that time David’s son Adonijah, whose mother was </a:t>
            </a:r>
            <a:r>
              <a:rPr lang="en-US" dirty="0" err="1">
                <a:solidFill>
                  <a:srgbClr val="000000"/>
                </a:solidFill>
                <a:effectLst/>
                <a:latin typeface="Arial" panose="020B0604020202020204" pitchFamily="34" charset="0"/>
              </a:rPr>
              <a:t>Haggith</a:t>
            </a:r>
            <a:r>
              <a:rPr lang="en-US" dirty="0">
                <a:solidFill>
                  <a:srgbClr val="000000"/>
                </a:solidFill>
                <a:effectLst/>
                <a:latin typeface="Arial" panose="020B0604020202020204" pitchFamily="34" charset="0"/>
              </a:rPr>
              <a:t>, began boasting, “I will make myself king.” So he provided himself with chariots and charioteers and recruited fifty men to run in front of him. 6. Now his father, King David, had never disciplined him at any time, even by asking, “Why are you doing that?” Adonijah had been born next after Absalom, and he was very handsome. 7. Adonijah took Joab son of </a:t>
            </a:r>
            <a:r>
              <a:rPr lang="en-US" dirty="0" err="1">
                <a:solidFill>
                  <a:srgbClr val="000000"/>
                </a:solidFill>
                <a:effectLst/>
                <a:latin typeface="Arial" panose="020B0604020202020204" pitchFamily="34" charset="0"/>
              </a:rPr>
              <a:t>Zeruiah</a:t>
            </a:r>
            <a:r>
              <a:rPr lang="en-US" dirty="0">
                <a:solidFill>
                  <a:srgbClr val="000000"/>
                </a:solidFill>
                <a:effectLst/>
                <a:latin typeface="Arial" panose="020B0604020202020204" pitchFamily="34" charset="0"/>
              </a:rPr>
              <a:t> and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the priest into his confidence, and they agreed to help him become king. 8. But Zadok the priest,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son of Jehoiada, Nathan the prophet, Shimei, Rei, and David’s personal bodyguard refused to support Adonijah. 9. Adonijah went to the Stone of </a:t>
            </a:r>
            <a:r>
              <a:rPr lang="en-US" dirty="0" err="1">
                <a:solidFill>
                  <a:srgbClr val="000000"/>
                </a:solidFill>
                <a:effectLst/>
                <a:latin typeface="Arial" panose="020B0604020202020204" pitchFamily="34" charset="0"/>
              </a:rPr>
              <a:t>Zoheleth</a:t>
            </a:r>
            <a:r>
              <a:rPr lang="en-US" dirty="0">
                <a:solidFill>
                  <a:srgbClr val="000000"/>
                </a:solidFill>
                <a:effectLst/>
                <a:latin typeface="Arial" panose="020B0604020202020204" pitchFamily="34" charset="0"/>
              </a:rPr>
              <a:t> near the spring of </a:t>
            </a:r>
            <a:r>
              <a:rPr lang="en-US" dirty="0" err="1">
                <a:solidFill>
                  <a:srgbClr val="000000"/>
                </a:solidFill>
                <a:effectLst/>
                <a:latin typeface="Arial" panose="020B0604020202020204" pitchFamily="34" charset="0"/>
              </a:rPr>
              <a:t>En-rogel</a:t>
            </a:r>
            <a:r>
              <a:rPr lang="en-US" dirty="0">
                <a:solidFill>
                  <a:srgbClr val="000000"/>
                </a:solidFill>
                <a:effectLst/>
                <a:latin typeface="Arial" panose="020B0604020202020204" pitchFamily="34" charset="0"/>
              </a:rPr>
              <a:t>, where he sacrificed sheep, cattle, and fattened calves. He invited all his brothers—the other sons of King David—and all the royal officials of Judah. 10. But he did not invite Nathan the prophet or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or the king’s bodyguard or his brother Solomon. 11. Then Nathan went to Bathsheba, Solomon’s mother, and asked her, “Haven’t you heard that </a:t>
            </a:r>
            <a:r>
              <a:rPr lang="en-US" dirty="0" err="1">
                <a:solidFill>
                  <a:srgbClr val="000000"/>
                </a:solidFill>
                <a:effectLst/>
                <a:latin typeface="Arial" panose="020B0604020202020204" pitchFamily="34" charset="0"/>
              </a:rPr>
              <a:t>Haggith’s</a:t>
            </a:r>
            <a:r>
              <a:rPr lang="en-US" dirty="0">
                <a:solidFill>
                  <a:srgbClr val="000000"/>
                </a:solidFill>
                <a:effectLst/>
                <a:latin typeface="Arial" panose="020B0604020202020204" pitchFamily="34" charset="0"/>
              </a:rPr>
              <a:t> son, Adonijah, has made himself king, and our lord David doesn’t even know about it? 12. If you want to save your own life and the life of your son Solomon, follow my advice. 13. Go at once to King David and say to him, ‘My lord the king, didn’t you make a vow and say to me, “Your son Solomon will surely be the next king and will sit on my throne”? Why then has Adonijah become king?’ 14. And while you are still talking with him, I will come and confirm everything you have said.” 15. So Bathsheba went into the king’s bedroom. (He was very old now, and </a:t>
            </a:r>
            <a:r>
              <a:rPr lang="en-US" dirty="0" err="1">
                <a:solidFill>
                  <a:srgbClr val="000000"/>
                </a:solidFill>
                <a:effectLst/>
                <a:latin typeface="Arial" panose="020B0604020202020204" pitchFamily="34" charset="0"/>
              </a:rPr>
              <a:t>Abishag</a:t>
            </a:r>
            <a:r>
              <a:rPr lang="en-US" dirty="0">
                <a:solidFill>
                  <a:srgbClr val="000000"/>
                </a:solidFill>
                <a:effectLst/>
                <a:latin typeface="Arial" panose="020B0604020202020204" pitchFamily="34" charset="0"/>
              </a:rPr>
              <a:t> was taking care of him.) 16. Bathsheba bowed down before the king.</a:t>
            </a:r>
          </a:p>
          <a:p>
            <a:pPr algn="l"/>
            <a:r>
              <a:rPr lang="en-US" dirty="0">
                <a:solidFill>
                  <a:srgbClr val="000000"/>
                </a:solidFill>
                <a:effectLst/>
                <a:latin typeface="Arial" panose="020B0604020202020204" pitchFamily="34" charset="0"/>
              </a:rPr>
              <a:t>“What can I do for you?” he asked her. 17. She replied, “My lord, you made a vow before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your God when you said to me, ‘Your son Solomon will surely be the next king and will sit on my throne.’ 18. But instead, Adonijah has made himself king, and my lord the king does not even know about it. 19. He has sacrificed many cattle, fattened calves, and sheep, and he has invited all the king’s sons to attend the celebration. He also invited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the priest and Joab, the commander of the army. But he did not invite your servant Solomon. 20. And now, my lord the king, all Israel is waiting for you to announce who will become king after you. 21.</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If you do not act, my son Solomon and I will be treated as criminals as soon as my lord the king has died.” 22.</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While she was still speaking with the king, Nathan the prophet arrived. 23. The king’s officials told him, “Nathan the prophet is here to see you.” Nathan went in and bowed before the king with his face to the ground. 24. Nathan asked, “My lord the king, have you decided that Adonijah will be the next king and that he will sit on your throne? 25. Today he has sacrificed many cattle, fattened calves, and sheep, and he has invited all the king’s sons to attend the celebration. He also invited the commanders of the army and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the priest. They are feasting and drinking with him and shouting, ‘Long live King Adonijah!’ 26. But he did not invite me or Zadok the priest or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or your servant Solomon. 27. Has my lord the king really done this without letting any of his officials know who should be the next king?”</a:t>
            </a:r>
          </a:p>
          <a:p>
            <a:endParaRPr lang="en-US" dirty="0"/>
          </a:p>
          <a:p>
            <a:r>
              <a:rPr lang="en-US" dirty="0">
                <a:effectLst/>
              </a:rPr>
              <a:t>King James Version: </a:t>
            </a:r>
          </a:p>
          <a:p>
            <a:pPr algn="l"/>
            <a:r>
              <a:rPr lang="en-US" dirty="0">
                <a:solidFill>
                  <a:srgbClr val="000000"/>
                </a:solidFill>
                <a:effectLst/>
                <a:latin typeface="Arial" panose="020B0604020202020204" pitchFamily="34" charset="0"/>
              </a:rPr>
              <a:t>1. Now king David was old and stricken in years; and they covered him with clothes, but he gat no heat. 2. Wherefore his servants said unto him, Let there be sought for my lord the king a young virgin: and let her stand before the king, and let her cherish him, and let her lie in thy bosom, that my lord the king may get heat. 3. So they sought for a fair damsel throughout all the coasts of Israel, and found </a:t>
            </a:r>
            <a:r>
              <a:rPr lang="en-US" dirty="0" err="1">
                <a:solidFill>
                  <a:srgbClr val="000000"/>
                </a:solidFill>
                <a:effectLst/>
                <a:latin typeface="Arial" panose="020B0604020202020204" pitchFamily="34" charset="0"/>
              </a:rPr>
              <a:t>Abishag</a:t>
            </a:r>
            <a:r>
              <a:rPr lang="en-US" dirty="0">
                <a:solidFill>
                  <a:srgbClr val="000000"/>
                </a:solidFill>
                <a:effectLst/>
                <a:latin typeface="Arial" panose="020B0604020202020204" pitchFamily="34" charset="0"/>
              </a:rPr>
              <a:t> a Shunammite, and brought her to the king. 4. And the damsel was very fair, and cherished the king, and ministered to him: but the king knew her not. 5. Then Adonijah the son of </a:t>
            </a:r>
            <a:r>
              <a:rPr lang="en-US" dirty="0" err="1">
                <a:solidFill>
                  <a:srgbClr val="000000"/>
                </a:solidFill>
                <a:effectLst/>
                <a:latin typeface="Arial" panose="020B0604020202020204" pitchFamily="34" charset="0"/>
              </a:rPr>
              <a:t>Haggith</a:t>
            </a:r>
            <a:r>
              <a:rPr lang="en-US" dirty="0">
                <a:solidFill>
                  <a:srgbClr val="000000"/>
                </a:solidFill>
                <a:effectLst/>
                <a:latin typeface="Arial" panose="020B0604020202020204" pitchFamily="34" charset="0"/>
              </a:rPr>
              <a:t> exalted himself, saying, I will be king: and he prepared him chariots and horsemen, and fifty men to run before him. 6. And his father had not displeased him at any time in saying, Why hast thou done so? and he also was a very goodly man; and his mother bare him after Absalom. 7. And he conferred with Joab the son of </a:t>
            </a:r>
            <a:r>
              <a:rPr lang="en-US" dirty="0" err="1">
                <a:solidFill>
                  <a:srgbClr val="000000"/>
                </a:solidFill>
                <a:effectLst/>
                <a:latin typeface="Arial" panose="020B0604020202020204" pitchFamily="34" charset="0"/>
              </a:rPr>
              <a:t>Zeruiah</a:t>
            </a:r>
            <a:r>
              <a:rPr lang="en-US" dirty="0">
                <a:solidFill>
                  <a:srgbClr val="000000"/>
                </a:solidFill>
                <a:effectLst/>
                <a:latin typeface="Arial" panose="020B0604020202020204" pitchFamily="34" charset="0"/>
              </a:rPr>
              <a:t>, and with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the priest: and they following Adonijah helped him. 8. But Zadok the priest, and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the son of Jehoiada, and Nathan the prophet, and Shimei, and Rei, and the mighty men which belonged to David, were not with Adonijah. 9. And Adonijah slew sheep and oxen and fat cattle by the stone of </a:t>
            </a:r>
            <a:r>
              <a:rPr lang="en-US" dirty="0" err="1">
                <a:solidFill>
                  <a:srgbClr val="000000"/>
                </a:solidFill>
                <a:effectLst/>
                <a:latin typeface="Arial" panose="020B0604020202020204" pitchFamily="34" charset="0"/>
              </a:rPr>
              <a:t>Zoheleth</a:t>
            </a:r>
            <a:r>
              <a:rPr lang="en-US" dirty="0">
                <a:solidFill>
                  <a:srgbClr val="000000"/>
                </a:solidFill>
                <a:effectLst/>
                <a:latin typeface="Arial" panose="020B0604020202020204" pitchFamily="34" charset="0"/>
              </a:rPr>
              <a:t>, which is by </a:t>
            </a:r>
            <a:r>
              <a:rPr lang="en-US" dirty="0" err="1">
                <a:solidFill>
                  <a:srgbClr val="000000"/>
                </a:solidFill>
                <a:effectLst/>
                <a:latin typeface="Arial" panose="020B0604020202020204" pitchFamily="34" charset="0"/>
              </a:rPr>
              <a:t>Enrogel</a:t>
            </a:r>
            <a:r>
              <a:rPr lang="en-US" dirty="0">
                <a:solidFill>
                  <a:srgbClr val="000000"/>
                </a:solidFill>
                <a:effectLst/>
                <a:latin typeface="Arial" panose="020B0604020202020204" pitchFamily="34" charset="0"/>
              </a:rPr>
              <a:t>, and called all his brethren the king's sons, and all the men of Judah the king's servants: 10. But Nathan the prophet, and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and the mighty men, and Solomon his brother, he called not. 11. Wherefore Nathan </a:t>
            </a:r>
            <a:r>
              <a:rPr lang="en-US" dirty="0" err="1">
                <a:solidFill>
                  <a:srgbClr val="000000"/>
                </a:solidFill>
                <a:effectLst/>
                <a:latin typeface="Arial" panose="020B0604020202020204" pitchFamily="34" charset="0"/>
              </a:rPr>
              <a:t>spake</a:t>
            </a:r>
            <a:r>
              <a:rPr lang="en-US" dirty="0">
                <a:solidFill>
                  <a:srgbClr val="000000"/>
                </a:solidFill>
                <a:effectLst/>
                <a:latin typeface="Arial" panose="020B0604020202020204" pitchFamily="34" charset="0"/>
              </a:rPr>
              <a:t> unto Bathsheba the mother of Solomon, saying, Hast thou not heard that Adonijah the son of </a:t>
            </a:r>
            <a:r>
              <a:rPr lang="en-US" dirty="0" err="1">
                <a:solidFill>
                  <a:srgbClr val="000000"/>
                </a:solidFill>
                <a:effectLst/>
                <a:latin typeface="Arial" panose="020B0604020202020204" pitchFamily="34" charset="0"/>
              </a:rPr>
              <a:t>Haggith</a:t>
            </a:r>
            <a:r>
              <a:rPr lang="en-US" dirty="0">
                <a:solidFill>
                  <a:srgbClr val="000000"/>
                </a:solidFill>
                <a:effectLst/>
                <a:latin typeface="Arial" panose="020B0604020202020204" pitchFamily="34" charset="0"/>
              </a:rPr>
              <a:t> doth reign, and David our lord </a:t>
            </a:r>
            <a:r>
              <a:rPr lang="en-US" dirty="0" err="1">
                <a:solidFill>
                  <a:srgbClr val="000000"/>
                </a:solidFill>
                <a:effectLst/>
                <a:latin typeface="Arial" panose="020B0604020202020204" pitchFamily="34" charset="0"/>
              </a:rPr>
              <a:t>knoweth</a:t>
            </a:r>
            <a:r>
              <a:rPr lang="en-US" dirty="0">
                <a:solidFill>
                  <a:srgbClr val="000000"/>
                </a:solidFill>
                <a:effectLst/>
                <a:latin typeface="Arial" panose="020B0604020202020204" pitchFamily="34" charset="0"/>
              </a:rPr>
              <a:t> it not? 12. Now therefore come, let me, I pray thee, give thee counsel, that thou mayest save thine own life, and the life of thy son Solomon. 13. Go and get thee in unto king David, and say unto him, Didst not thou, my lord, O king, swear unto thine handmaid, saying, Assuredly Solomon thy son shall reign after me, and he shall sit upon my throne? why then doth Adonijah reign? 14. Behold, while thou yet </a:t>
            </a:r>
            <a:r>
              <a:rPr lang="en-US" dirty="0" err="1">
                <a:solidFill>
                  <a:srgbClr val="000000"/>
                </a:solidFill>
                <a:effectLst/>
                <a:latin typeface="Arial" panose="020B0604020202020204" pitchFamily="34" charset="0"/>
              </a:rPr>
              <a:t>talkest</a:t>
            </a:r>
            <a:r>
              <a:rPr lang="en-US" dirty="0">
                <a:solidFill>
                  <a:srgbClr val="000000"/>
                </a:solidFill>
                <a:effectLst/>
                <a:latin typeface="Arial" panose="020B0604020202020204" pitchFamily="34" charset="0"/>
              </a:rPr>
              <a:t> there with the king, I also will come in after thee, and confirm thy words. 15. And Bathsheba went in unto the king into the chamber: and the king was very old; and </a:t>
            </a:r>
            <a:r>
              <a:rPr lang="en-US" dirty="0" err="1">
                <a:solidFill>
                  <a:srgbClr val="000000"/>
                </a:solidFill>
                <a:effectLst/>
                <a:latin typeface="Arial" panose="020B0604020202020204" pitchFamily="34" charset="0"/>
              </a:rPr>
              <a:t>Abishag</a:t>
            </a:r>
            <a:r>
              <a:rPr lang="en-US" dirty="0">
                <a:solidFill>
                  <a:srgbClr val="000000"/>
                </a:solidFill>
                <a:effectLst/>
                <a:latin typeface="Arial" panose="020B0604020202020204" pitchFamily="34" charset="0"/>
              </a:rPr>
              <a:t> the Shunammite ministered unto the king. 16. And Bathsheba bowed, and did obeisance unto the king. And the king said, What </a:t>
            </a:r>
            <a:r>
              <a:rPr lang="en-US" dirty="0" err="1">
                <a:solidFill>
                  <a:srgbClr val="000000"/>
                </a:solidFill>
                <a:effectLst/>
                <a:latin typeface="Arial" panose="020B0604020202020204" pitchFamily="34" charset="0"/>
              </a:rPr>
              <a:t>wouldest</a:t>
            </a:r>
            <a:r>
              <a:rPr lang="en-US" dirty="0">
                <a:solidFill>
                  <a:srgbClr val="000000"/>
                </a:solidFill>
                <a:effectLst/>
                <a:latin typeface="Arial" panose="020B0604020202020204" pitchFamily="34" charset="0"/>
              </a:rPr>
              <a:t> thou? 17. And she said unto him, My lord, thou </a:t>
            </a:r>
            <a:r>
              <a:rPr lang="en-US" dirty="0" err="1">
                <a:solidFill>
                  <a:srgbClr val="000000"/>
                </a:solidFill>
                <a:effectLst/>
                <a:latin typeface="Arial" panose="020B0604020202020204" pitchFamily="34" charset="0"/>
              </a:rPr>
              <a:t>swarest</a:t>
            </a:r>
            <a:r>
              <a:rPr lang="en-US" dirty="0">
                <a:solidFill>
                  <a:srgbClr val="000000"/>
                </a:solidFill>
                <a:effectLst/>
                <a:latin typeface="Arial" panose="020B0604020202020204" pitchFamily="34" charset="0"/>
              </a:rPr>
              <a:t> by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thy God unto thine handmaid, saying, Assuredly Solomon thy son shall reign after me, and he shall sit upon my throne. 18. And now, behold, Adonijah </a:t>
            </a:r>
            <a:r>
              <a:rPr lang="en-US" dirty="0" err="1">
                <a:solidFill>
                  <a:srgbClr val="000000"/>
                </a:solidFill>
                <a:effectLst/>
                <a:latin typeface="Arial" panose="020B0604020202020204" pitchFamily="34" charset="0"/>
              </a:rPr>
              <a:t>reigneth</a:t>
            </a:r>
            <a:r>
              <a:rPr lang="en-US" dirty="0">
                <a:solidFill>
                  <a:srgbClr val="000000"/>
                </a:solidFill>
                <a:effectLst/>
                <a:latin typeface="Arial" panose="020B0604020202020204" pitchFamily="34" charset="0"/>
              </a:rPr>
              <a:t>; and now, my lord the king, thou </a:t>
            </a:r>
            <a:r>
              <a:rPr lang="en-US" dirty="0" err="1">
                <a:solidFill>
                  <a:srgbClr val="000000"/>
                </a:solidFill>
                <a:effectLst/>
                <a:latin typeface="Arial" panose="020B0604020202020204" pitchFamily="34" charset="0"/>
              </a:rPr>
              <a:t>knowest</a:t>
            </a:r>
            <a:r>
              <a:rPr lang="en-US" dirty="0">
                <a:solidFill>
                  <a:srgbClr val="000000"/>
                </a:solidFill>
                <a:effectLst/>
                <a:latin typeface="Arial" panose="020B0604020202020204" pitchFamily="34" charset="0"/>
              </a:rPr>
              <a:t> it not: 19. And he hath slain oxen and fat cattle and sheep in abundance, and hath called all the sons of the king, and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the priest, and Joab the captain of the host: but Solomon thy servant hath he not called. 20. And thou, my lord, O king, the eyes of all Israel are upon thee, that thou shouldest tell them who shall sit on the throne of my lord the king after him. 21. Otherwise it shall come to pass, when my lord the king shall sleep with his fathers, that I and my son Solomon shall be counted offenders. 22. And, lo, while she yet talked with the king, Nathan the prophet also came in. 23. And they told the king, saying, Behold Nathan the prophet. And when he was come in before the king, he bowed himself before the king with his face to the ground. 24. And Nathan said, My lord, O king, hast thou said, Adonijah shall reign after me, and he shall sit upon my throne? 25. For he is gone down this day, and hath slain oxen and fat cattle and sheep in abundance, and hath called all the king's sons, and the captains of the host, and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the priest; and, behold, they eat and drink before him, and say, God save king Adonijah. 26. But me, even me thy servant, and Zadok the priest, and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the son of Jehoiada, and thy servant Solomon, hath he not called. 27. Is this thing done by my lord the king, and thou hast not shewed it unto thy servant, who should sit on the throne of my lord the king after him?</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1: Solomon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37). Share the information as an introduction to Solomon’s life and a guide to the great significance of his reign. This will help set the stage for the events of this lesson and foreshadow the events and writings covered in the remainder of this unit. </a:t>
            </a: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1:28–53</a:t>
            </a:r>
          </a:p>
          <a:p>
            <a:endParaRPr lang="en-US" b="1" dirty="0">
              <a:effectLst/>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28. King David responded, “Call Bathsheba!” So she came back in and stood before the king. 29. And the king repeated his vow: “As surely as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lives, who has rescued me from every danger, 30. your son Solomon will be the next king and will sit on my throne this very day, just as I vowed to you before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Israel.” 31. Then Bathsheba bowed down with her face to the ground before the king and exclaimed, “May my lord King David live forever!” 32. Then King David ordered, “Call Zadok the priest, Nathan the prophet, and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son of Jehoiada.” When they came into the king’s presence, 33. the king said to them, “Take Solomon and my officials down to Gihon Spring. Solomon is to ride on my own mule. 34. There Zadok the priest and Nathan the prophet are to anoint him king over Israel. Blow the ram’s horn and shout, ‘Long live King Solomon!’ 35. Then escort him back here, and he will sit on my throne. He will succeed me as king, for I have appointed him to be ruler over Israel and Judah.” 36 “Amen!”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son of Jehoiada replied. “May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my lord the king, decree that it happen. 37. And may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be with Solomon as he has been with you, my lord the king, and may he make Solomon’s reign even greater than yours!” 38. So Zadok the priest, Nathan the prophet,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son of Jehoiada, and the king’s bodyguard</a:t>
            </a:r>
            <a:r>
              <a:rPr lang="en-US" baseline="30000" dirty="0">
                <a:solidFill>
                  <a:srgbClr val="000000"/>
                </a:solidFill>
                <a:effectLst/>
                <a:latin typeface="Arial" panose="020B0604020202020204" pitchFamily="34" charset="0"/>
              </a:rPr>
              <a:t>[</a:t>
            </a:r>
            <a:r>
              <a:rPr lang="en-US" baseline="30000" dirty="0">
                <a:solidFill>
                  <a:srgbClr val="4A4A4A"/>
                </a:solidFill>
                <a:effectLst/>
                <a:latin typeface="Arial" panose="020B0604020202020204" pitchFamily="34" charset="0"/>
                <a:hlinkClick r:id="rId3" tooltip="See footnote a"/>
              </a:rPr>
              <a:t>a</a:t>
            </a:r>
            <a:r>
              <a:rPr lang="en-US" baseline="30000" dirty="0">
                <a:solidFill>
                  <a:srgbClr val="000000"/>
                </a:solidFill>
                <a:effectLst/>
                <a:latin typeface="Arial" panose="020B0604020202020204" pitchFamily="34" charset="0"/>
              </a:rPr>
              <a:t>]</a:t>
            </a:r>
            <a:r>
              <a:rPr lang="en-US" dirty="0">
                <a:solidFill>
                  <a:srgbClr val="000000"/>
                </a:solidFill>
                <a:effectLst/>
                <a:latin typeface="Arial" panose="020B0604020202020204" pitchFamily="34" charset="0"/>
              </a:rPr>
              <a:t> took Solomon down to Gihon Spring, with Solomon riding on King David’s own mule. 39. There Zadok the priest took the flask of olive oil from the sacred tent and anointed Solomon with the oil. Then they sounded the ram’s horn and all the people shouted, “Long live King Solomon!” 40. And all the people followed Solomon into Jerusalem, playing flutes and shouting for joy. The celebration was so joyous and noisy that the earth shook with the sound. 41. Adonijah and his guests heard the celebrating and shouting just as they were finishing their banquet. When Joab heard the sound of the ram’s horn, he asked, “What’s going on? Why is the city in such an uproar?” 42. And while he was still speaking, Jonathan son of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the priest arrived. “Come in,” Adonijah said to him, “for you are a good man. You must have good news.” 43. “Not at all!” Jonathan replied. “Our lord King David has just declared Solomon king! 44. The king sent him down to Gihon Spring with Zadok the priest, Nathan the prophet, and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son of Jehoiada, protected by the king’s bodyguard. They had him ride on the king’s own mule, 45. and Zadok and Nathan have anointed him at Gihon Spring as the new king. They have just returned, and the whole city is celebrating and rejoicing. That’s what all the noise is about. 46. What’s more, Solomon is now sitting on the royal throne as king. 47. And all the royal officials have gone to King David and congratulated him, saying, ‘May your God make Solomon’s fame even greater than your own, and may Solomon’s reign be even greater than yours!’ Then the king bowed his head in worship as he lay in his bed, 48. and he said, ‘Praise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Israel, who today has chosen a successor to sit on my throne while I am still alive to see it.’” 49. Then all of Adonijah’s guests jumped up in panic from the banquet table and quickly scattered. 50. Adonijah was afraid of Solomon, so he rushed to the sacred tent and grabbed on to the horns of the altar. 51. Word soon reached Solomon that Adonijah had seized the horns of the altar in fear, and that he was pleading, “Let King Solomon swear today that he will not kill me!” 52. Solomon replied, “If he proves himself to be loyal, not a hair on his head will be touched. But if he makes trouble, he will die.” 53. So King Solomon summoned Adonijah, and they brought him down from the altar. He came and bowed respectfully before King Solomon, who dismissed him, saying, “Go on home.”</a:t>
            </a:r>
          </a:p>
          <a:p>
            <a:pPr algn="l"/>
            <a:endParaRPr lang="en-US" dirty="0"/>
          </a:p>
          <a:p>
            <a:r>
              <a:rPr lang="en-US" dirty="0">
                <a:effectLst/>
              </a:rPr>
              <a:t>King James Version: </a:t>
            </a:r>
          </a:p>
          <a:p>
            <a:pPr algn="l"/>
            <a:r>
              <a:rPr lang="en-US" dirty="0">
                <a:solidFill>
                  <a:srgbClr val="000000"/>
                </a:solidFill>
                <a:effectLst/>
                <a:latin typeface="Arial" panose="020B0604020202020204" pitchFamily="34" charset="0"/>
              </a:rPr>
              <a:t>28. Then king David answered and said, Call me Bathsheba. And she came into the king's presence, and stood before the king. 29. And the king </a:t>
            </a:r>
            <a:r>
              <a:rPr lang="en-US" dirty="0" err="1">
                <a:solidFill>
                  <a:srgbClr val="000000"/>
                </a:solidFill>
                <a:effectLst/>
                <a:latin typeface="Arial" panose="020B0604020202020204" pitchFamily="34" charset="0"/>
              </a:rPr>
              <a:t>sware</a:t>
            </a:r>
            <a:r>
              <a:rPr lang="en-US" dirty="0">
                <a:solidFill>
                  <a:srgbClr val="000000"/>
                </a:solidFill>
                <a:effectLst/>
                <a:latin typeface="Arial" panose="020B0604020202020204" pitchFamily="34" charset="0"/>
              </a:rPr>
              <a:t>, and said, As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t>
            </a:r>
            <a:r>
              <a:rPr lang="en-US" dirty="0" err="1">
                <a:solidFill>
                  <a:srgbClr val="000000"/>
                </a:solidFill>
                <a:effectLst/>
                <a:latin typeface="Arial" panose="020B0604020202020204" pitchFamily="34" charset="0"/>
              </a:rPr>
              <a:t>liveth</a:t>
            </a:r>
            <a:r>
              <a:rPr lang="en-US" dirty="0">
                <a:solidFill>
                  <a:srgbClr val="000000"/>
                </a:solidFill>
                <a:effectLst/>
                <a:latin typeface="Arial" panose="020B0604020202020204" pitchFamily="34" charset="0"/>
              </a:rPr>
              <a:t>, that hath redeemed my soul out of all distress, 30. Even as I </a:t>
            </a:r>
            <a:r>
              <a:rPr lang="en-US" dirty="0" err="1">
                <a:solidFill>
                  <a:srgbClr val="000000"/>
                </a:solidFill>
                <a:effectLst/>
                <a:latin typeface="Arial" panose="020B0604020202020204" pitchFamily="34" charset="0"/>
              </a:rPr>
              <a:t>sware</a:t>
            </a:r>
            <a:r>
              <a:rPr lang="en-US" dirty="0">
                <a:solidFill>
                  <a:srgbClr val="000000"/>
                </a:solidFill>
                <a:effectLst/>
                <a:latin typeface="Arial" panose="020B0604020202020204" pitchFamily="34" charset="0"/>
              </a:rPr>
              <a:t> unto thee by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saying, Assuredly Solomon thy son shall reign after me, and he shall sit upon my throne in my stead; even so will I certainly do this day. 31. Then Bathsheba bowed with her face to the earth, and did reverence to the king, and said, Let my lord king David live for ever. 32. And king David said, Call me Zadok the priest, and Nathan the prophet, and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the son of Jehoiada. And they came before the king. 33. The king also said unto them, Take with you the servants of your lord, and cause Solomon my son to ride upon mine own mule, and bring him down to Gihon: 34. And let Zadok the priest and Nathan the prophet anoint him there king over Israel: and blow ye with the trumpet, and say, God save king Solomon. 35. Then ye shall come up after him, that he may come and sit upon my throne; for he shall be king in my stead: and I have appointed him to be ruler over Israel and over Judah. 36. And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the son of Jehoiada answered the king, and said, Amen: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my lord the king say so too. 37. As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hath been with my lord the king, even so be he with Solomon, and make his throne greater than the throne of my lord king David. 38. So Zadok the priest, and Nathan the prophet, and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the son of Jehoiada, and the </a:t>
            </a:r>
            <a:r>
              <a:rPr lang="en-US" dirty="0" err="1">
                <a:solidFill>
                  <a:srgbClr val="000000"/>
                </a:solidFill>
                <a:effectLst/>
                <a:latin typeface="Arial" panose="020B0604020202020204" pitchFamily="34" charset="0"/>
              </a:rPr>
              <a:t>Cherethites</a:t>
            </a:r>
            <a:r>
              <a:rPr lang="en-US" dirty="0">
                <a:solidFill>
                  <a:srgbClr val="000000"/>
                </a:solidFill>
                <a:effectLst/>
                <a:latin typeface="Arial" panose="020B0604020202020204" pitchFamily="34" charset="0"/>
              </a:rPr>
              <a:t>, and the </a:t>
            </a:r>
            <a:r>
              <a:rPr lang="en-US" dirty="0" err="1">
                <a:solidFill>
                  <a:srgbClr val="000000"/>
                </a:solidFill>
                <a:effectLst/>
                <a:latin typeface="Arial" panose="020B0604020202020204" pitchFamily="34" charset="0"/>
              </a:rPr>
              <a:t>Pelethites</a:t>
            </a:r>
            <a:r>
              <a:rPr lang="en-US" dirty="0">
                <a:solidFill>
                  <a:srgbClr val="000000"/>
                </a:solidFill>
                <a:effectLst/>
                <a:latin typeface="Arial" panose="020B0604020202020204" pitchFamily="34" charset="0"/>
              </a:rPr>
              <a:t>, went down, and caused Solomon to ride upon king David's mule, and brought him to Gihon. 39. And Zadok the priest took an horn of oil out of the tabernacle, and anointed Solomon. And they blew the trumpet; and all the people said, God save king Solomon. 40. And all the people came up after him, and the people piped with pipes, and rejoiced with great joy, so that the earth rent with the sound of them. 41. And Adonijah and all the guests that were with him heard it as they had made an end of eating. And when Joab heard the sound of the trumpet, he said, Wherefore is this noise of the city being in an uproar? 42. And while he yet </a:t>
            </a:r>
            <a:r>
              <a:rPr lang="en-US" dirty="0" err="1">
                <a:solidFill>
                  <a:srgbClr val="000000"/>
                </a:solidFill>
                <a:effectLst/>
                <a:latin typeface="Arial" panose="020B0604020202020204" pitchFamily="34" charset="0"/>
              </a:rPr>
              <a:t>spake</a:t>
            </a:r>
            <a:r>
              <a:rPr lang="en-US" dirty="0">
                <a:solidFill>
                  <a:srgbClr val="000000"/>
                </a:solidFill>
                <a:effectLst/>
                <a:latin typeface="Arial" panose="020B0604020202020204" pitchFamily="34" charset="0"/>
              </a:rPr>
              <a:t>, behold, Jonathan the son of </a:t>
            </a:r>
            <a:r>
              <a:rPr lang="en-US" dirty="0" err="1">
                <a:solidFill>
                  <a:srgbClr val="000000"/>
                </a:solidFill>
                <a:effectLst/>
                <a:latin typeface="Arial" panose="020B0604020202020204" pitchFamily="34" charset="0"/>
              </a:rPr>
              <a:t>Abiathar</a:t>
            </a:r>
            <a:r>
              <a:rPr lang="en-US" dirty="0">
                <a:solidFill>
                  <a:srgbClr val="000000"/>
                </a:solidFill>
                <a:effectLst/>
                <a:latin typeface="Arial" panose="020B0604020202020204" pitchFamily="34" charset="0"/>
              </a:rPr>
              <a:t> the priest came; and Adonijah said unto him, Come in; for thou art a valiant man, and </a:t>
            </a:r>
            <a:r>
              <a:rPr lang="en-US" dirty="0" err="1">
                <a:solidFill>
                  <a:srgbClr val="000000"/>
                </a:solidFill>
                <a:effectLst/>
                <a:latin typeface="Arial" panose="020B0604020202020204" pitchFamily="34" charset="0"/>
              </a:rPr>
              <a:t>bringest</a:t>
            </a:r>
            <a:r>
              <a:rPr lang="en-US" dirty="0">
                <a:solidFill>
                  <a:srgbClr val="000000"/>
                </a:solidFill>
                <a:effectLst/>
                <a:latin typeface="Arial" panose="020B0604020202020204" pitchFamily="34" charset="0"/>
              </a:rPr>
              <a:t> good tidings. 43. And Jonathan answered and said to Adonijah, Verily our lord king David hath made Solomon king. 44. And the king hath sent with him Zadok the priest, and Nathan the prophet, and </a:t>
            </a:r>
            <a:r>
              <a:rPr lang="en-US" dirty="0" err="1">
                <a:solidFill>
                  <a:srgbClr val="000000"/>
                </a:solidFill>
                <a:effectLst/>
                <a:latin typeface="Arial" panose="020B0604020202020204" pitchFamily="34" charset="0"/>
              </a:rPr>
              <a:t>Benaiah</a:t>
            </a:r>
            <a:r>
              <a:rPr lang="en-US" dirty="0">
                <a:solidFill>
                  <a:srgbClr val="000000"/>
                </a:solidFill>
                <a:effectLst/>
                <a:latin typeface="Arial" panose="020B0604020202020204" pitchFamily="34" charset="0"/>
              </a:rPr>
              <a:t> the son of Jehoiada, and the </a:t>
            </a:r>
            <a:r>
              <a:rPr lang="en-US" dirty="0" err="1">
                <a:solidFill>
                  <a:srgbClr val="000000"/>
                </a:solidFill>
                <a:effectLst/>
                <a:latin typeface="Arial" panose="020B0604020202020204" pitchFamily="34" charset="0"/>
              </a:rPr>
              <a:t>Cherethites</a:t>
            </a:r>
            <a:r>
              <a:rPr lang="en-US" dirty="0">
                <a:solidFill>
                  <a:srgbClr val="000000"/>
                </a:solidFill>
                <a:effectLst/>
                <a:latin typeface="Arial" panose="020B0604020202020204" pitchFamily="34" charset="0"/>
              </a:rPr>
              <a:t>, and the </a:t>
            </a:r>
            <a:r>
              <a:rPr lang="en-US" dirty="0" err="1">
                <a:solidFill>
                  <a:srgbClr val="000000"/>
                </a:solidFill>
                <a:effectLst/>
                <a:latin typeface="Arial" panose="020B0604020202020204" pitchFamily="34" charset="0"/>
              </a:rPr>
              <a:t>Pelethites</a:t>
            </a:r>
            <a:r>
              <a:rPr lang="en-US" dirty="0">
                <a:solidFill>
                  <a:srgbClr val="000000"/>
                </a:solidFill>
                <a:effectLst/>
                <a:latin typeface="Arial" panose="020B0604020202020204" pitchFamily="34" charset="0"/>
              </a:rPr>
              <a:t>, and they have caused him to ride upon the king's mule: 45. And Zadok the priest and Nathan the prophet have anointed him king in Gihon: and they are come up from thence rejoicing, so that the city rang again. This is the noise that ye have heard. 46. And also Solomon </a:t>
            </a:r>
            <a:r>
              <a:rPr lang="en-US" dirty="0" err="1">
                <a:solidFill>
                  <a:srgbClr val="000000"/>
                </a:solidFill>
                <a:effectLst/>
                <a:latin typeface="Arial" panose="020B0604020202020204" pitchFamily="34" charset="0"/>
              </a:rPr>
              <a:t>sitteth</a:t>
            </a:r>
            <a:r>
              <a:rPr lang="en-US" dirty="0">
                <a:solidFill>
                  <a:srgbClr val="000000"/>
                </a:solidFill>
                <a:effectLst/>
                <a:latin typeface="Arial" panose="020B0604020202020204" pitchFamily="34" charset="0"/>
              </a:rPr>
              <a:t> on the throne of the kingdom. 47. And moreover the king's servants came to bless our lord king David, saying, God make the name of Solomon better than thy name, and make his throne greater than thy throne. And the king bowed himself upon the bed. 48. And also thus said the king, Blessed be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which hath given one to sit on my throne this day, mine eyes even seeing it. 49. And all the guests that were with Adonijah were afraid, and rose up, and went every man his way. 50. And Adonijah feared because of Solomon, and arose, and went, and caught hold on the horns of the altar. 51. And it was told Solomon, saying, Behold, Adonijah </a:t>
            </a:r>
            <a:r>
              <a:rPr lang="en-US" dirty="0" err="1">
                <a:solidFill>
                  <a:srgbClr val="000000"/>
                </a:solidFill>
                <a:effectLst/>
                <a:latin typeface="Arial" panose="020B0604020202020204" pitchFamily="34" charset="0"/>
              </a:rPr>
              <a:t>feareth</a:t>
            </a:r>
            <a:r>
              <a:rPr lang="en-US" dirty="0">
                <a:solidFill>
                  <a:srgbClr val="000000"/>
                </a:solidFill>
                <a:effectLst/>
                <a:latin typeface="Arial" panose="020B0604020202020204" pitchFamily="34" charset="0"/>
              </a:rPr>
              <a:t> king Solomon: for, lo, he hath caught hold on the horns of the altar, saying, Let king Solomon swear unto me today that he will not slay his servant with the sword. 52. And Solomon said, If he will shew himself a worthy man, there shall not an hair of him fall to the earth: but if wickedness shall be found in him, he shall die. 53. So king Solomon sent, and they brought him down from the altar. And he came and bowed himself to king Solomon: and Solomon said unto him, Go to thine house.</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2: Encountering Opposition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38). Have students answer the questions in small groups, then discuss their responses as a class. </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Chronicles </a:t>
            </a:r>
            <a:r>
              <a:rPr lang="en-US" sz="1200" b="1" kern="1200" dirty="0">
                <a:solidFill>
                  <a:schemeClr val="tx1"/>
                </a:solidFill>
                <a:effectLst/>
                <a:latin typeface="+mn-lt"/>
                <a:ea typeface="+mn-ea"/>
                <a:cs typeface="+mn-cs"/>
              </a:rPr>
              <a:t>29:1–20</a:t>
            </a:r>
          </a:p>
          <a:p>
            <a:endParaRPr lang="en-US" b="1" dirty="0">
              <a:effectLst/>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1. Then King David turned to the entire assembly and said, “My son Solomon, whom God has clearly chosen as the next king of Israel, is still young and inexperienced. The work ahead of him is enormous, for the Temple he will build is not for mere mortals—it is for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himself! 2.</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Using every resource at my command, I have gathered as much as I could for building the Temple of my God. Now there is enough gold, silver, bronze, iron, and wood, as well as great quantities of onyx, other precious stones, costly jewels, and all kinds of fine stone and marble. 3. “And now, because of my devotion to the Temple of my God, I am giving all of my own private treasures of gold and silver to help in the construction. This is in addition to the building materials I have already collected for his holy Temple. 4. I am donating more than 112 tons of gold from Ophir and 262 tons of refined silver to be used for overlaying the walls of the buildings 5. and for the other gold and silver work to be done by the craftsmen. Now then, who will follow my example and give offerings 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today?” 6. Then the family leaders, the leaders of the tribes of Israel, the generals and captains of the army,</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and the king’s administrative officers all gave willingly. 7. For the construction of the Temple of God, they gave about 188 tons of gold,10,000 gold coins, 375 tons of silver,</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675 tons of bronze, and 3,750 tons of iron. 8. They also contributed numerous precious stones, which were deposited in the treasury of the house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under the care of </a:t>
            </a:r>
            <a:r>
              <a:rPr lang="en-US" dirty="0" err="1">
                <a:solidFill>
                  <a:srgbClr val="000000"/>
                </a:solidFill>
                <a:effectLst/>
                <a:latin typeface="Arial" panose="020B0604020202020204" pitchFamily="34" charset="0"/>
              </a:rPr>
              <a:t>Jehiel</a:t>
            </a:r>
            <a:r>
              <a:rPr lang="en-US" dirty="0">
                <a:solidFill>
                  <a:srgbClr val="000000"/>
                </a:solidFill>
                <a:effectLst/>
                <a:latin typeface="Arial" panose="020B0604020202020204" pitchFamily="34" charset="0"/>
              </a:rPr>
              <a:t>, a descendant of Gershon. 9. The people rejoiced over the offerings, for they had given freely and wholeheartedly 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King David was filled with joy. 10. Then David praised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in the presence of the whole assembly: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our ancestor Israel, may you be praised forever and ever! 11. Yours,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is the greatness, the power, the glory, the victory, and the majesty. Everything in the heavens and on earth is yours,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this is your kingdom. We adore you as the one who is over all things. 12. Wealth and honor come from you alone, for you rule over everything. Power and might are in your hand, and at your discretion people are made great and given strength. 13. “O our God, we thank you and praise your glorious name! 14. But who am I, and who are my people, that we could give anything to you? Everything we have has come from you, and we give you only what you first gave us! 15. We are here for only a moment, visitors and strangers in the land as our ancestors were before us. Our days on earth are like a passing shadow, gone so soon without a trace. 16.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our God, even this material we have gathered to build a Temple to honor your holy name comes from you! It all belongs to you! 17. I know, my God, that you examine our hearts and rejoice when you find integrity there. You know I have done all this with good motives, and I have watched your people offer their gifts willingly and joyously. 18.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our ancestors Abraham, Isaac, and Israel, make your people always want to obey you. See to it that their love for you never changes. 19. Give my son Solomon the wholehearted desire to obey all your commands, laws, and decrees, and to do everything necessary to build this Temple, for which I have made these preparations.” 20. Then David said to the whole assembly, “Give praise 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your God!” And the entire assembly praised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their ancestors, and they bowed low and knelt before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the king.</a:t>
            </a:r>
          </a:p>
          <a:p>
            <a:pPr algn="l"/>
            <a:endParaRPr lang="en-US" dirty="0"/>
          </a:p>
          <a:p>
            <a:r>
              <a:rPr lang="en-US" dirty="0">
                <a:effectLst/>
              </a:rPr>
              <a:t>King James Version: </a:t>
            </a:r>
          </a:p>
          <a:p>
            <a:pPr algn="l"/>
            <a:r>
              <a:rPr lang="en-US" dirty="0">
                <a:solidFill>
                  <a:srgbClr val="000000"/>
                </a:solidFill>
                <a:effectLst/>
                <a:latin typeface="Arial" panose="020B0604020202020204" pitchFamily="34" charset="0"/>
              </a:rPr>
              <a:t>1. Furthermore David the king said unto all the congregation, Solomon my son, whom alone God hath chosen, is yet young and tender, and the work is great: for the palace is not for man, but for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2. Now I have prepared with all my might for the house of my God the gold for things to be made of gold, and the silver for things of silver, and the brass for things of brass, the iron for things of iron, and wood for things of wood; onyx stones, and stones to be set, glistering stones, and of divers colors, and all manner of precious stones, and marble stones in abundance. 3. Moreover, because I have set my affection to the house of my God, I have of mine own proper good, of gold and silver, which I have given to the house of my God, over and above all that I have prepared for the holy house. 4. Even three thousand talents of gold, of the gold of Ophir, and seven thousand talents of refined silver, to overlay the walls of the houses withal: 5. The gold for things of gold, and the silver for things of silver, and for all manner of work to be made by the hands of artificers. And who then is willing to consecrate his service this day unto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6. Then the chief of the fathers and princes of the tribes of Israel and the captains of thousands and of hundreds, with the rulers of the king's work, offered willingly, 7. And gave for the service of the house of God of gold five thousand talents and ten thousand drams, and of silver ten thousand talents, and of brass eighteen thousand talents, and one hundred thousand talents of iron. 8. And they with whom precious stones were found gave them to the treasure of the house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by the hand of </a:t>
            </a:r>
            <a:r>
              <a:rPr lang="en-US" dirty="0" err="1">
                <a:solidFill>
                  <a:srgbClr val="000000"/>
                </a:solidFill>
                <a:effectLst/>
                <a:latin typeface="Arial" panose="020B0604020202020204" pitchFamily="34" charset="0"/>
              </a:rPr>
              <a:t>Jehiel</a:t>
            </a:r>
            <a:r>
              <a:rPr lang="en-US" dirty="0">
                <a:solidFill>
                  <a:srgbClr val="000000"/>
                </a:solidFill>
                <a:effectLst/>
                <a:latin typeface="Arial" panose="020B0604020202020204" pitchFamily="34" charset="0"/>
              </a:rPr>
              <a:t> the </a:t>
            </a:r>
            <a:r>
              <a:rPr lang="en-US" dirty="0" err="1">
                <a:solidFill>
                  <a:srgbClr val="000000"/>
                </a:solidFill>
                <a:effectLst/>
                <a:latin typeface="Arial" panose="020B0604020202020204" pitchFamily="34" charset="0"/>
              </a:rPr>
              <a:t>Gershonite</a:t>
            </a:r>
            <a:r>
              <a:rPr lang="en-US" dirty="0">
                <a:solidFill>
                  <a:srgbClr val="000000"/>
                </a:solidFill>
                <a:effectLst/>
                <a:latin typeface="Arial" panose="020B0604020202020204" pitchFamily="34" charset="0"/>
              </a:rPr>
              <a:t>. 9. Then the people rejoiced, for that they offered willingly, because with perfect heart they offered willingly 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David the king also rejoiced with great joy. 10. Wherefore David blessed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before all the congregation: and David said, Blessed be thou,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our father, for ever and ever. 11. Thine,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is the greatness, and the power, and the glory, and the victory, and the majesty: for all that is in the heaven and in the earth is thine; thine is the kingdom,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thou art exalted as head above all. 12. Both riches and honor come of thee, and thou </a:t>
            </a:r>
            <a:r>
              <a:rPr lang="en-US" dirty="0" err="1">
                <a:solidFill>
                  <a:srgbClr val="000000"/>
                </a:solidFill>
                <a:effectLst/>
                <a:latin typeface="Arial" panose="020B0604020202020204" pitchFamily="34" charset="0"/>
              </a:rPr>
              <a:t>reignest</a:t>
            </a:r>
            <a:r>
              <a:rPr lang="en-US" dirty="0">
                <a:solidFill>
                  <a:srgbClr val="000000"/>
                </a:solidFill>
                <a:effectLst/>
                <a:latin typeface="Arial" panose="020B0604020202020204" pitchFamily="34" charset="0"/>
              </a:rPr>
              <a:t> over all; and in thine hand is power and might; and in thine hand it is to make great, and to give strength unto all. 13. Now therefore, our God, we thank thee, and praise thy glorious name. 14. But who am I, and what is my people, that we should be able to offer so willingly after this sort? for all things come of thee, and of thine own have we given thee. 15. For we are strangers before thee, and sojourners, as were all our fathers: our days on the earth are as a shadow, and there is none abiding. 16.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our God, all this store that we have prepared to build thee an house for thine holy name cometh of thine hand, and is all thine own. 17. I know also, my God, that thou </a:t>
            </a:r>
            <a:r>
              <a:rPr lang="en-US" dirty="0" err="1">
                <a:solidFill>
                  <a:srgbClr val="000000"/>
                </a:solidFill>
                <a:effectLst/>
                <a:latin typeface="Arial" panose="020B0604020202020204" pitchFamily="34" charset="0"/>
              </a:rPr>
              <a:t>triest</a:t>
            </a:r>
            <a:r>
              <a:rPr lang="en-US" dirty="0">
                <a:solidFill>
                  <a:srgbClr val="000000"/>
                </a:solidFill>
                <a:effectLst/>
                <a:latin typeface="Arial" panose="020B0604020202020204" pitchFamily="34" charset="0"/>
              </a:rPr>
              <a:t> the heart, and hast pleasure in uprightness. As for me, in the uprightness of mine heart I have willingly offered all these things: and now have I seen with joy thy people, which are present here, to offer willingly unto thee. 18.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Abraham, Isaac, and of Israel, our fathers, keep this for ever in the imagination of the thoughts of the heart of thy people, and prepare their heart unto thee: 19. And give unto Solomon my son a perfect heart, to keep thy commandments, thy testimonies, and thy statutes, and to do all these things, and to build the palace, for the which I have made provision. 20. And David said to all the congregation, Now bless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your God. And all the congregation blessed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their fathers, and bowed down their heads, and worshipped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the king.</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val="0"/>
              </a:ext>
            </a:extLst>
          </a:blip>
          <a:srcRect t="66929" b="12913"/>
          <a:stretch/>
        </p:blipFill>
        <p:spPr>
          <a:xfrm>
            <a:off x="910796" y="1056357"/>
            <a:ext cx="16466408"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006E97"/>
          </a:solidFill>
        </p:spPr>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006E9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80986" y="6831617"/>
            <a:ext cx="9677400" cy="1593321"/>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3200" i="1" spc="169" dirty="0">
                <a:solidFill>
                  <a:srgbClr val="1C2327"/>
                </a:solidFill>
                <a:effectLst/>
                <a:latin typeface="Corbel" panose="020B0503020204020204" pitchFamily="34" charset="0"/>
              </a:rPr>
              <a:t>As the heir to King David’s throne, Solomon fulfilled a unique role in biblical history. His life and writings challenge us to seek God wholeheartedly.</a:t>
            </a:r>
            <a:endParaRPr lang="en-US" sz="32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2023—UNIT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515130" y="6371422"/>
            <a:ext cx="9479848" cy="2700527"/>
            <a:chOff x="1358745" y="6292666"/>
            <a:chExt cx="9824706" cy="270052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878592" y="6292666"/>
              <a:ext cx="9304859" cy="1508105"/>
            </a:xfrm>
            <a:prstGeom prst="rect">
              <a:avLst/>
            </a:prstGeom>
          </p:spPr>
          <p:txBody>
            <a:bodyPr wrap="square" lIns="0" tIns="0" rIns="0" bIns="0" rtlCol="0" anchor="t">
              <a:spAutoFit/>
            </a:bodyPr>
            <a:lstStyle/>
            <a:p>
              <a:pPr>
                <a:lnSpc>
                  <a:spcPct val="10000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LIFE AND </a:t>
              </a:r>
            </a:p>
            <a:p>
              <a:pPr>
                <a:lnSpc>
                  <a:spcPct val="10000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WRITINGS OF</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358745" y="8166235"/>
              <a:ext cx="5661849"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SOLOMON</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006E97"/>
          </a:solidFill>
        </p:spPr>
        <p:txBody>
          <a:bodyPr/>
          <a:lstStyle/>
          <a:p>
            <a:endParaRPr lang="en-US" dirty="0"/>
          </a:p>
        </p:txBody>
      </p:sp>
    </p:spTree>
    <p:extLst>
      <p:ext uri="{BB962C8B-B14F-4D97-AF65-F5344CB8AC3E}">
        <p14:creationId xmlns:p14="http://schemas.microsoft.com/office/powerpoint/2010/main" val="2009463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006E9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06921" y="1941848"/>
            <a:ext cx="13271279"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006E97">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1964" y="3736033"/>
              <a:ext cx="5695040" cy="167099"/>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415894" y="2246324"/>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51305" y="3982273"/>
              <a:ext cx="2519941" cy="1693028"/>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marL="0" marR="0" lvl="0" indent="0" algn="ctr" defTabSz="914400" rtl="0" eaLnBrk="1" fontAlgn="auto" latinLnBrk="0" hangingPunct="1">
                <a:lnSpc>
                  <a:spcPts val="3359"/>
                </a:lnSpc>
                <a:spcBef>
                  <a:spcPts val="0"/>
                </a:spcBef>
                <a:spcAft>
                  <a:spcPts val="0"/>
                </a:spcAft>
                <a:buClrTx/>
                <a:buSzTx/>
                <a:buFontTx/>
                <a:buNone/>
                <a:tabLst/>
                <a:defRPr/>
              </a:pPr>
              <a:r>
                <a:rPr lang="en-US" sz="2400" dirty="0">
                  <a:solidFill>
                    <a:srgbClr val="FFFFFF"/>
                  </a:solidFill>
                  <a:latin typeface="Franklin Gothic Medium" panose="020B0603020102020204" pitchFamily="34" charset="0"/>
                </a:rPr>
                <a:t>1 Kings 1:30</a:t>
              </a:r>
            </a:p>
            <a:p>
              <a:pPr marL="0" marR="0" lvl="0" indent="0" algn="ctr" defTabSz="914400" rtl="0" eaLnBrk="1" fontAlgn="auto" latinLnBrk="0" hangingPunct="1">
                <a:lnSpc>
                  <a:spcPts val="3359"/>
                </a:lnSpc>
                <a:spcBef>
                  <a:spcPts val="0"/>
                </a:spcBef>
                <a:spcAft>
                  <a:spcPts val="0"/>
                </a:spcAft>
                <a:buClrTx/>
                <a:buSzTx/>
                <a:buFontTx/>
                <a:buNone/>
                <a:tabLst/>
                <a:defRPr/>
              </a:pPr>
              <a:endParaRPr lang="en-US" sz="2400" dirty="0">
                <a:solidFill>
                  <a:srgbClr val="FFFFFF"/>
                </a:solidFill>
                <a:latin typeface="Franklin Gothic Medium" panose="020B0603020102020204" pitchFamily="34" charset="0"/>
              </a:endParaRP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0267" t="19526" r="30359" b="9502"/>
          <a:stretch/>
        </p:blipFill>
        <p:spPr>
          <a:xfrm>
            <a:off x="101984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48599" y="2875978"/>
            <a:ext cx="10439401" cy="1897820"/>
          </a:xfrm>
          <a:prstGeom prst="rect">
            <a:avLst/>
          </a:prstGeom>
          <a:solidFill>
            <a:srgbClr val="006E97"/>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8677275" y="3055446"/>
            <a:ext cx="6410325"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ADONIJAH VIES FOR THE THRONE</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304" t="16820" b="26119"/>
          <a:stretch/>
        </p:blipFill>
        <p:spPr>
          <a:xfrm>
            <a:off x="102788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006E97"/>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8676460" y="3055446"/>
            <a:ext cx="732554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DAVID RELINQUISHES THE THRONE</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6360" t="196" r="8010" b="-196"/>
          <a:stretch/>
        </p:blipFill>
        <p:spPr>
          <a:xfrm>
            <a:off x="1028699" y="1105786"/>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338199" y="2857499"/>
            <a:ext cx="10975201" cy="1897820"/>
          </a:xfrm>
          <a:prstGeom prst="rect">
            <a:avLst/>
          </a:prstGeom>
          <a:solidFill>
            <a:srgbClr val="006E97"/>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453437" y="3036967"/>
            <a:ext cx="7396163"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3. SOLOMON ASSUMES THE THRONE</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1125" y="495300"/>
            <a:ext cx="9123041" cy="1899077"/>
          </a:xfrm>
          <a:prstGeom prst="rect">
            <a:avLst/>
          </a:prstGeom>
          <a:solidFill>
            <a:srgbClr val="006E9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00200" y="1030500"/>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a:ln>
            <a:noFill/>
          </a:ln>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87128" y="5143500"/>
            <a:ext cx="8600872" cy="62928"/>
          </a:xfrm>
          <a:prstGeom prst="rect">
            <a:avLst/>
          </a:prstGeom>
          <a:solidFill>
            <a:srgbClr val="006E97"/>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ln>
            <a:noFill/>
          </a:ln>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22076"/>
            <a:ext cx="9912927" cy="64008"/>
          </a:xfrm>
          <a:prstGeom prst="rect">
            <a:avLst/>
          </a:prstGeom>
          <a:solidFill>
            <a:srgbClr val="006E97"/>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051560" y="2452910"/>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val="0"/>
              </a:ext>
            </a:extLst>
          </a:blip>
          <a:srcRect t="3268" b="3268"/>
          <a:stretch/>
        </p:blipFill>
        <p:spPr>
          <a:xfrm>
            <a:off x="1282208" y="990600"/>
            <a:ext cx="15765638" cy="83058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1" cy="2228554"/>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2023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p>
            <a:p>
              <a:pPr>
                <a:lnSpc>
                  <a:spcPts val="3328"/>
                </a:lnSpc>
              </a:pP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006E97"/>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Download the Lesson 8 video from </a:t>
            </a:r>
            <a:r>
              <a:rPr lang="en-US" dirty="0" err="1"/>
              <a:t>RadiantLifeCurriculum.com</a:t>
            </a:r>
            <a:r>
              <a:rPr lang="en-US" dirty="0"/>
              <a:t>/Adult, then click on the icon below to add the video to this slide.</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006E9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006E97"/>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006E97"/>
          </a:solidFill>
          <a:ln>
            <a:noFill/>
          </a:ln>
        </p:spPr>
      </p:sp>
    </p:spTree>
    <p:extLst>
      <p:ext uri="{BB962C8B-B14F-4D97-AF65-F5344CB8AC3E}">
        <p14:creationId xmlns:p14="http://schemas.microsoft.com/office/powerpoint/2010/main" val="2939630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006E97"/>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8—SOLOMON’S CORONATION</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dia Placeholder 1">
            <a:extLst>
              <a:ext uri="{FF2B5EF4-FFF2-40B4-BE49-F238E27FC236}">
                <a16:creationId xmlns:a16="http://schemas.microsoft.com/office/drawing/2014/main" id="{EA2DCD9E-A0A3-993A-A7E6-156529EFFD58}"/>
              </a:ext>
            </a:extLst>
          </p:cNvPr>
          <p:cNvSpPr>
            <a:spLocks noGrp="1"/>
          </p:cNvSpPr>
          <p:nvPr>
            <p:ph type="media" sz="quarter" idx="11"/>
          </p:nvPr>
        </p:nvSpPr>
        <p:spPr/>
      </p:sp>
    </p:spTree>
    <p:extLst>
      <p:ext uri="{BB962C8B-B14F-4D97-AF65-F5344CB8AC3E}">
        <p14:creationId xmlns:p14="http://schemas.microsoft.com/office/powerpoint/2010/main" val="34248270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762000" y="3771900"/>
            <a:ext cx="9220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Think about how you would pray for your church, as well as your nation. How might your prayer be similar to David’s?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you might influence someone else to be strong in faith and obedience to the Lord? </a:t>
            </a: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Chronicles 29:1–20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DAVID OFFERS A PRAYER</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Chronicles 29:21–25</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SOLOMON IS RECOGNIZED AS KING</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838200" y="3695700"/>
            <a:ext cx="92964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God has blessed your life in the past?</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has the passage of time helped you better understand the value and meaning of those blessings?</a:t>
            </a: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2:13–25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ADONIJAH CONSPIRES AGAIN</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457200" y="3771900"/>
            <a:ext cx="9525000" cy="323165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Adonijah was foolish enough to make the request he did?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would you describe God’s plan for humanity and your part in His plan?</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85591"/>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ADONIJAH CONSPIRES AGAIN</a:t>
            </a:r>
          </a:p>
          <a:p>
            <a:pPr>
              <a:lnSpc>
                <a:spcPts val="4160"/>
              </a:lnSpc>
            </a:pPr>
            <a:r>
              <a:rPr lang="en-US" sz="3200" spc="169" dirty="0">
                <a:solidFill>
                  <a:srgbClr val="FFFFFF"/>
                </a:solidFill>
                <a:latin typeface="Franklin Gothic Medium" panose="020B0603020102020204" pitchFamily="34" charset="0"/>
              </a:rPr>
              <a:t>1 Kings 2:13–25</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2:26–46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8873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SOLOMON OVERCOMES HIS CONSPIRATORS</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AFFBC0-2734-7952-B3B3-2726064390A8}"/>
              </a:ext>
            </a:extLst>
          </p:cNvPr>
          <p:cNvSpPr txBox="1"/>
          <p:nvPr/>
        </p:nvSpPr>
        <p:spPr>
          <a:xfrm>
            <a:off x="990600" y="3771900"/>
            <a:ext cx="8839200" cy="433965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can we learn from the brutal, warring accounts included in Scripture?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Christians best respond to opposition today, since we are members of the spiritual body of Christ rather than a physical, theocratic nation?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3151451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90600" y="2628900"/>
            <a:ext cx="7848600" cy="6217087"/>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Find a leader or mentor who has influenced your life of faith and express your gratitude for their ministry.</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Watch for fellow Christians who are going through great challenges. </a:t>
            </a:r>
            <a:br>
              <a:rPr lang="en-US" sz="3400" dirty="0">
                <a:solidFill>
                  <a:schemeClr val="bg1"/>
                </a:solidFill>
                <a:latin typeface="Corbel" panose="020B0503020204020204" pitchFamily="34" charset="0"/>
                <a:ea typeface="Palatino" pitchFamily="2" charset="77"/>
                <a:cs typeface="Calibri" panose="020F0502020204030204" pitchFamily="34" charset="0"/>
              </a:rPr>
            </a:br>
            <a:r>
              <a:rPr lang="en-US" sz="3400" dirty="0">
                <a:solidFill>
                  <a:schemeClr val="bg1"/>
                </a:solidFill>
                <a:latin typeface="Corbel" panose="020B0503020204020204" pitchFamily="34" charset="0"/>
                <a:ea typeface="Palatino" pitchFamily="2" charset="77"/>
                <a:cs typeface="Calibri" panose="020F0502020204030204" pitchFamily="34" charset="0"/>
              </a:rPr>
              <a:t>Take time to encourage them and </a:t>
            </a:r>
            <a:br>
              <a:rPr lang="en-US" sz="3400" dirty="0">
                <a:solidFill>
                  <a:schemeClr val="bg1"/>
                </a:solidFill>
                <a:latin typeface="Corbel" panose="020B0503020204020204" pitchFamily="34" charset="0"/>
                <a:ea typeface="Palatino" pitchFamily="2" charset="77"/>
                <a:cs typeface="Calibri" panose="020F0502020204030204" pitchFamily="34" charset="0"/>
              </a:rPr>
            </a:br>
            <a:r>
              <a:rPr lang="en-US" sz="3400" dirty="0">
                <a:solidFill>
                  <a:schemeClr val="bg1"/>
                </a:solidFill>
                <a:latin typeface="Corbel" panose="020B0503020204020204" pitchFamily="34" charset="0"/>
                <a:ea typeface="Palatino" pitchFamily="2" charset="77"/>
                <a:cs typeface="Calibri" panose="020F0502020204030204" pitchFamily="34" charset="0"/>
              </a:rPr>
              <a:t>pray for them.</a:t>
            </a:r>
          </a:p>
          <a:p>
            <a:pPr marL="571500" indent="-571500">
              <a:spcAft>
                <a:spcPts val="1800"/>
              </a:spcAft>
              <a:buFont typeface="Arial" panose="020B0604020202020204" pitchFamily="34" charset="0"/>
              <a:buChar char="•"/>
            </a:pPr>
            <a:r>
              <a:rPr lang="en-US" sz="3400" dirty="0">
                <a:solidFill>
                  <a:schemeClr val="bg1"/>
                </a:solidFill>
                <a:latin typeface="Corbel" panose="020B0503020204020204" pitchFamily="34" charset="0"/>
                <a:ea typeface="Palatino" pitchFamily="2" charset="77"/>
                <a:cs typeface="Calibri" panose="020F0502020204030204" pitchFamily="34" charset="0"/>
              </a:rPr>
              <a:t>Review David’s prayer in 1 Chronicles 29. Note ways you can pray for your church based on David’s prayer, then implement those items into your prayer life. </a:t>
            </a: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05500"/>
            <a:ext cx="7906385" cy="3924151"/>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The pursuit of godly wisdom invites </a:t>
            </a:r>
            <a:br>
              <a:rPr lang="en-US" sz="3600" i="1" dirty="0">
                <a:solidFill>
                  <a:schemeClr val="bg1">
                    <a:lumMod val="95000"/>
                  </a:schemeClr>
                </a:solidFill>
                <a:latin typeface="Corbel" panose="020B0503020204020204" pitchFamily="34" charset="0"/>
              </a:rPr>
            </a:br>
            <a:r>
              <a:rPr lang="en-US" sz="3600" i="1" dirty="0">
                <a:solidFill>
                  <a:schemeClr val="bg1">
                    <a:lumMod val="95000"/>
                  </a:schemeClr>
                </a:solidFill>
                <a:latin typeface="Corbel" panose="020B0503020204020204" pitchFamily="34" charset="0"/>
              </a:rPr>
              <a:t>God’s favor.</a:t>
            </a: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64519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9</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SOLOMON’S WISDOM</a:t>
            </a: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736016" y="5628399"/>
            <a:ext cx="8399584" cy="3924151"/>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Christian leaders must value </a:t>
            </a:r>
            <a:br>
              <a:rPr lang="en-US" sz="3600" i="1" dirty="0">
                <a:solidFill>
                  <a:schemeClr val="bg1">
                    <a:lumMod val="95000"/>
                  </a:schemeClr>
                </a:solidFill>
                <a:latin typeface="Corbel" panose="020B0503020204020204" pitchFamily="34" charset="0"/>
              </a:rPr>
            </a:br>
            <a:r>
              <a:rPr lang="en-US" sz="3600" i="1" dirty="0">
                <a:solidFill>
                  <a:schemeClr val="bg1">
                    <a:lumMod val="95000"/>
                  </a:schemeClr>
                </a:solidFill>
                <a:latin typeface="Corbel" panose="020B0503020204020204" pitchFamily="34" charset="0"/>
              </a:rPr>
              <a:t>and pursue the succession of godly leadership.</a:t>
            </a: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730154" y="3286299"/>
            <a:ext cx="7110046"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8</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SOLOMON’S CORONATION</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5410200" y="2205708"/>
            <a:ext cx="10668000" cy="5875583"/>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Even as I </a:t>
            </a:r>
            <a:r>
              <a:rPr lang="en-US" sz="5500" dirty="0" err="1">
                <a:solidFill>
                  <a:srgbClr val="FFFFFF"/>
                </a:solidFill>
                <a:latin typeface="Corbel" panose="020B0503020204020204" pitchFamily="34" charset="0"/>
              </a:rPr>
              <a:t>sware</a:t>
            </a:r>
            <a:r>
              <a:rPr lang="en-US" sz="5500" dirty="0">
                <a:solidFill>
                  <a:srgbClr val="FFFFFF"/>
                </a:solidFill>
                <a:latin typeface="Corbel" panose="020B0503020204020204" pitchFamily="34" charset="0"/>
              </a:rPr>
              <a:t> unto thee by the </a:t>
            </a:r>
            <a:r>
              <a:rPr lang="en-US" sz="5500" cap="small" dirty="0">
                <a:solidFill>
                  <a:srgbClr val="FFFFFF"/>
                </a:solidFill>
                <a:latin typeface="Corbel" panose="020B0503020204020204" pitchFamily="34" charset="0"/>
              </a:rPr>
              <a:t>Lord</a:t>
            </a:r>
            <a:r>
              <a:rPr lang="en-US" sz="5500" dirty="0">
                <a:solidFill>
                  <a:srgbClr val="FFFFFF"/>
                </a:solidFill>
                <a:latin typeface="Corbel" panose="020B0503020204020204" pitchFamily="34" charset="0"/>
              </a:rPr>
              <a:t> God of Israel, saying, Assuredly Solomon thy son shall reign after me, and he shall sit upon my throne in my stead; even so will I certainly do this day. (</a:t>
            </a:r>
            <a:r>
              <a:rPr lang="en-US" sz="5500" cap="small" dirty="0" err="1">
                <a:solidFill>
                  <a:srgbClr val="FFFFFF"/>
                </a:solidFill>
                <a:latin typeface="Corbel" panose="020B0503020204020204" pitchFamily="34" charset="0"/>
              </a:rPr>
              <a:t>kjv</a:t>
            </a:r>
            <a:r>
              <a:rPr lang="en-US" sz="5500" dirty="0">
                <a:solidFill>
                  <a:srgbClr val="FFFFFF"/>
                </a:solidFill>
                <a:latin typeface="Corbel" panose="020B0503020204020204" pitchFamily="34" charset="0"/>
              </a:rPr>
              <a:t>) </a:t>
            </a:r>
          </a:p>
          <a:p>
            <a:pPr>
              <a:lnSpc>
                <a:spcPts val="6599"/>
              </a:lnSpc>
            </a:pPr>
            <a:endParaRPr lang="en-US" sz="4800" dirty="0">
              <a:solidFill>
                <a:srgbClr val="FFFFFF"/>
              </a:solidFill>
              <a:latin typeface="Corbel" panose="020B0503020204020204" pitchFamily="34" charset="0"/>
            </a:endParaRP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5410200" y="2646537"/>
            <a:ext cx="9906000" cy="4231928"/>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“Your son Solomon will be the next king and will sit on my throne this very day, just as I vowed to you before the </a:t>
            </a:r>
            <a:r>
              <a:rPr lang="en-US" sz="5500" cap="small" dirty="0">
                <a:solidFill>
                  <a:srgbClr val="FFFFFF"/>
                </a:solidFill>
                <a:latin typeface="Corbel" panose="020B0503020204020204" pitchFamily="34" charset="0"/>
              </a:rPr>
              <a:t>Lord</a:t>
            </a:r>
            <a:r>
              <a:rPr lang="en-US" sz="5500" dirty="0">
                <a:solidFill>
                  <a:srgbClr val="FFFFFF"/>
                </a:solidFill>
                <a:latin typeface="Corbel" panose="020B0503020204020204" pitchFamily="34" charset="0"/>
              </a:rPr>
              <a:t>, the God of Israel.” (</a:t>
            </a:r>
            <a:r>
              <a:rPr lang="en-US" sz="5500" cap="small" dirty="0" err="1">
                <a:solidFill>
                  <a:srgbClr val="FFFFFF"/>
                </a:solidFill>
                <a:latin typeface="Corbel" panose="020B0503020204020204" pitchFamily="34" charset="0"/>
              </a:rPr>
              <a:t>nlt</a:t>
            </a:r>
            <a:r>
              <a:rPr lang="en-US" sz="55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8763000" cy="974626"/>
          </a:xfrm>
          <a:prstGeom prst="rect">
            <a:avLst/>
          </a:prstGeom>
        </p:spPr>
        <p:txBody>
          <a:bodyPr wrap="square" lIns="0" tIns="0" rIns="0" bIns="0" rtlCol="0" anchor="t">
            <a:spAutoFit/>
          </a:bodyPr>
          <a:lstStyle/>
          <a:p>
            <a:pPr>
              <a:lnSpc>
                <a:spcPts val="3840"/>
              </a:lnSpc>
            </a:pPr>
            <a:r>
              <a:rPr lang="en-US" sz="3600" spc="160" dirty="0">
                <a:solidFill>
                  <a:srgbClr val="FFFFFF"/>
                </a:solidFill>
                <a:latin typeface="Franklin Gothic Medium" panose="020B0603020102020204" pitchFamily="34" charset="0"/>
              </a:rPr>
              <a:t>ADONIJAH DECLARES HIMSELF KING</a:t>
            </a:r>
          </a:p>
          <a:p>
            <a:pPr>
              <a:lnSpc>
                <a:spcPts val="3840"/>
              </a:lnSpc>
            </a:pPr>
            <a:r>
              <a:rPr lang="en-US" sz="3200" spc="160" dirty="0">
                <a:solidFill>
                  <a:srgbClr val="FFFFFF"/>
                </a:solidFill>
                <a:latin typeface="Franklin Gothic Medium" panose="020B0603020102020204" pitchFamily="34" charset="0"/>
              </a:rPr>
              <a:t>1 Kings 1:1–27</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14400" y="3771900"/>
            <a:ext cx="91440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reasons a person </a:t>
            </a:r>
            <a:b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b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might challenge leadership, even in </a:t>
            </a:r>
            <a:b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b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spiritual circles?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can Christians today learn from Bathsheba and Nathan about delivering hard news in critical situations?</a:t>
            </a:r>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ADONIJAH DECLARES HIMSELF KING</a:t>
            </a:r>
          </a:p>
          <a:p>
            <a:pPr>
              <a:lnSpc>
                <a:spcPts val="3840"/>
              </a:lnSpc>
            </a:pPr>
            <a:r>
              <a:rPr lang="en-US" sz="3200" spc="160" dirty="0">
                <a:solidFill>
                  <a:srgbClr val="FFFFFF"/>
                </a:solidFill>
                <a:latin typeface="Franklin Gothic Medium" panose="020B0603020102020204" pitchFamily="34" charset="0"/>
              </a:rPr>
              <a:t>1 Kings 1:1</a:t>
            </a:r>
            <a:r>
              <a:rPr lang="en-US" sz="3200" spc="169" dirty="0">
                <a:solidFill>
                  <a:srgbClr val="FFFFFF"/>
                </a:solidFill>
                <a:latin typeface="Franklin Gothic Medium" panose="020B0603020102020204" pitchFamily="34" charset="0"/>
              </a:rPr>
              <a:t>–27</a:t>
            </a:r>
            <a:endParaRPr lang="en-US" sz="3200" spc="160" dirty="0">
              <a:solidFill>
                <a:srgbClr val="FFFFFF"/>
              </a:solidFill>
              <a:latin typeface="Franklin Gothic Medium" panose="020B0603020102020204" pitchFamily="34" charset="0"/>
            </a:endParaRP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1:28–53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KING DAVID DECLARES SOLOMON KING</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838200" y="3848100"/>
            <a:ext cx="9296400" cy="297180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prepare now for the opposition we will inevitably face as we follow God’s plan for our lives?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know the right course to take when encountering opposition?</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Chronicles 29:1–20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DAVID OFFERS A PRAYER</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11923" id="{3C9A3B73-58D5-C24A-9F88-50EEB3B2511F}" vid="{FCF0DF4F-ED78-554C-B2A3-6B4AFE101547}"/>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11923" id="{3C9A3B73-58D5-C24A-9F88-50EEB3B2511F}" vid="{B29F24A9-9247-784E-86F7-A904A7FAD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2886</TotalTime>
  <Words>9184</Words>
  <Application>Microsoft Macintosh PowerPoint</Application>
  <PresentationFormat>Custom</PresentationFormat>
  <Paragraphs>134</Paragraphs>
  <Slides>23</Slides>
  <Notes>21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Arial</vt:lpstr>
      <vt:lpstr>Franklin Gothic Medium</vt:lpstr>
      <vt:lpstr>Corbel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Crinklaw, Whitney</dc:creator>
  <cp:lastModifiedBy>Hightower, Liz</cp:lastModifiedBy>
  <cp:revision>14</cp:revision>
  <dcterms:created xsi:type="dcterms:W3CDTF">2023-01-23T20:04:18Z</dcterms:created>
  <dcterms:modified xsi:type="dcterms:W3CDTF">2023-03-24T15:48:40Z</dcterms:modified>
  <dc:identifier>DAEvRMTdTXk</dc:identifier>
</cp:coreProperties>
</file>