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sldIdLst>
    <p:sldId id="264" r:id="rId3"/>
    <p:sldId id="282" r:id="rId4"/>
    <p:sldId id="265" r:id="rId5"/>
    <p:sldId id="266" r:id="rId6"/>
    <p:sldId id="267" r:id="rId7"/>
    <p:sldId id="276" r:id="rId8"/>
    <p:sldId id="268" r:id="rId9"/>
    <p:sldId id="277" r:id="rId10"/>
    <p:sldId id="269" r:id="rId11"/>
    <p:sldId id="285" r:id="rId12"/>
    <p:sldId id="278" r:id="rId13"/>
    <p:sldId id="270" r:id="rId14"/>
    <p:sldId id="279" r:id="rId15"/>
    <p:sldId id="271" r:id="rId16"/>
    <p:sldId id="280" r:id="rId17"/>
    <p:sldId id="272" r:id="rId18"/>
    <p:sldId id="281" r:id="rId19"/>
    <p:sldId id="273" r:id="rId20"/>
    <p:sldId id="284" r:id="rId21"/>
    <p:sldId id="283" r:id="rId22"/>
    <p:sldId id="288" r:id="rId23"/>
    <p:sldId id="289" r:id="rId24"/>
    <p:sldId id="290" r:id="rId25"/>
  </p:sldIdLst>
  <p:sldSz cx="18288000" cy="10287000"/>
  <p:notesSz cx="6858000" cy="9144000"/>
  <p:embeddedFontLst>
    <p:embeddedFont>
      <p:font typeface="Calibri" panose="020F0502020204030204" pitchFamily="34" charset="0"/>
      <p:regular r:id="rId27"/>
      <p:bold r:id="rId28"/>
      <p:italic r:id="rId29"/>
      <p:boldItalic r:id="rId30"/>
    </p:embeddedFont>
    <p:embeddedFont>
      <p:font typeface="Corbel" panose="020B0503020204020204" pitchFamily="34" charset="0"/>
      <p:regular r:id="rId31"/>
      <p:bold r:id="rId32"/>
      <p:italic r:id="rId33"/>
      <p:boldItalic r:id="rId34"/>
    </p:embeddedFont>
    <p:embeddedFont>
      <p:font typeface="Franklin Gothic Medium" panose="020B0603020102020204" pitchFamily="34" charset="0"/>
      <p:regular r:id="rId35"/>
      <p: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E97"/>
    <a:srgbClr val="1C2327"/>
    <a:srgbClr val="B97B44"/>
    <a:srgbClr val="000000"/>
    <a:srgbClr val="D6A951"/>
    <a:srgbClr val="EC9C55"/>
    <a:srgbClr val="FFFAEC"/>
    <a:srgbClr val="694525"/>
    <a:srgbClr val="946235"/>
    <a:srgbClr val="B992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88" autoAdjust="0"/>
    <p:restoredTop sz="73714" autoAdjust="0"/>
  </p:normalViewPr>
  <p:slideViewPr>
    <p:cSldViewPr>
      <p:cViewPr varScale="1">
        <p:scale>
          <a:sx n="76" d="100"/>
          <a:sy n="76" d="100"/>
        </p:scale>
        <p:origin x="1992"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7.fntdata"/><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3/24/23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r>
              <a:rPr lang="en-US" dirty="0">
                <a:effectLst/>
                <a:latin typeface="Franklin Gothic Medium" panose="020B0603020102020204" pitchFamily="34" charset="0"/>
              </a:rPr>
              <a:t>In our busy lives, it is easy to get so caught up in the big stuff that we ignore the little things or even cut corners. Sometimes that decision can come back to haunt us. </a:t>
            </a:r>
          </a:p>
          <a:p>
            <a:endParaRPr lang="en-US" dirty="0"/>
          </a:p>
          <a:p>
            <a:r>
              <a:rPr lang="en-US" b="1" dirty="0"/>
              <a:t>Opening Activity: </a:t>
            </a:r>
            <a:r>
              <a:rPr lang="en-US" dirty="0">
                <a:effectLst/>
                <a:latin typeface="Franklin Gothic Medium" panose="020B0603020102020204" pitchFamily="34" charset="0"/>
              </a:rPr>
              <a:t> Have you ever made the mistake of overlooking small details only to suffer big consequences? Explain. Invite students to share personal examples, which might include neglecting an inexpensive car or home repair only to suffer severe damage later. </a:t>
            </a:r>
          </a:p>
          <a:p>
            <a:endParaRPr lang="en-US" dirty="0">
              <a:effectLst/>
            </a:endParaRPr>
          </a:p>
          <a:p>
            <a:r>
              <a:rPr lang="en-US" dirty="0">
                <a:effectLst/>
                <a:latin typeface="Franklin Gothic Medium" panose="020B0603020102020204" pitchFamily="34" charset="0"/>
              </a:rPr>
              <a:t>Ignoring the details or not taking the small stuff seriously can be costly. For the Christian, it can even lead to spiritual problems. What begins as a little compromise or neglect can end up causing us to cut corners on bigger and bigger issues. Today’s lesson examines this concept from a practical perspective.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2: A Floor Plan of the Temple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46) and briefly discuss its content as time permits, then refer to it as appropriate throughout the lesson. [Note: this information sheet may prove valuable in coming lessons as well.]</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085799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6:11–13</a:t>
            </a:r>
          </a:p>
          <a:p>
            <a:endParaRPr lang="en-US" b="1" dirty="0">
              <a:effectLst/>
            </a:endParaRPr>
          </a:p>
          <a:p>
            <a:r>
              <a:rPr lang="en-US" i="1" dirty="0"/>
              <a:t>New Living Translation</a:t>
            </a:r>
            <a:r>
              <a:rPr lang="en-US" dirty="0"/>
              <a:t>: </a:t>
            </a:r>
            <a:endParaRPr lang="en-US" dirty="0">
              <a:effectLst/>
            </a:endParaRPr>
          </a:p>
          <a:p>
            <a:pPr algn="l"/>
            <a:r>
              <a:rPr lang="en-US" baseline="0" dirty="0">
                <a:solidFill>
                  <a:srgbClr val="000000"/>
                </a:solidFill>
                <a:effectLst/>
                <a:latin typeface="Arial" panose="020B0604020202020204" pitchFamily="34" charset="0"/>
              </a:rPr>
              <a:t>11. Then the </a:t>
            </a:r>
            <a:r>
              <a:rPr lang="en-US" cap="small" baseline="0" dirty="0">
                <a:solidFill>
                  <a:srgbClr val="000000"/>
                </a:solidFill>
                <a:effectLst/>
                <a:latin typeface="Arial" panose="020B0604020202020204" pitchFamily="34" charset="0"/>
              </a:rPr>
              <a:t>Lord</a:t>
            </a:r>
            <a:r>
              <a:rPr lang="en-US" baseline="0" dirty="0">
                <a:solidFill>
                  <a:srgbClr val="000000"/>
                </a:solidFill>
                <a:effectLst/>
                <a:latin typeface="Arial" panose="020B0604020202020204" pitchFamily="34" charset="0"/>
              </a:rPr>
              <a:t> gave this message to Solomon: 12. “Concerning this Temple you are building, if you keep all my decrees and regulations and obey all my commands, I will fulfill through you the promise I made to your father, David. 13. I will live among the Israelites and will never abandon my people Israel.”</a:t>
            </a:r>
          </a:p>
          <a:p>
            <a:pPr algn="l"/>
            <a:endParaRPr lang="en-US" dirty="0"/>
          </a:p>
          <a:p>
            <a:r>
              <a:rPr lang="en-US" dirty="0">
                <a:effectLst/>
              </a:rPr>
              <a:t>King James Version: </a:t>
            </a:r>
          </a:p>
          <a:p>
            <a:pPr algn="l"/>
            <a:r>
              <a:rPr lang="en-US" baseline="0" dirty="0">
                <a:solidFill>
                  <a:srgbClr val="000000"/>
                </a:solidFill>
                <a:effectLst/>
                <a:latin typeface="Arial" panose="020B0604020202020204" pitchFamily="34" charset="0"/>
              </a:rPr>
              <a:t>11. And the word of the </a:t>
            </a:r>
            <a:r>
              <a:rPr lang="en-US" cap="small" baseline="0" dirty="0">
                <a:solidFill>
                  <a:srgbClr val="000000"/>
                </a:solidFill>
                <a:effectLst/>
                <a:latin typeface="Arial" panose="020B0604020202020204" pitchFamily="34" charset="0"/>
              </a:rPr>
              <a:t>Lord</a:t>
            </a:r>
            <a:r>
              <a:rPr lang="en-US" baseline="0" dirty="0">
                <a:solidFill>
                  <a:srgbClr val="000000"/>
                </a:solidFill>
                <a:effectLst/>
                <a:latin typeface="Arial" panose="020B0604020202020204" pitchFamily="34" charset="0"/>
              </a:rPr>
              <a:t> came to Solomon, saying, 12. Concerning this house which thou art in building, if thou wilt walk in my statutes, and execute my judgments, and keep all my commandments to walk in them; then will I perform my word with thee, which I </a:t>
            </a:r>
            <a:r>
              <a:rPr lang="en-US" baseline="0" dirty="0" err="1">
                <a:solidFill>
                  <a:srgbClr val="000000"/>
                </a:solidFill>
                <a:effectLst/>
                <a:latin typeface="Arial" panose="020B0604020202020204" pitchFamily="34" charset="0"/>
              </a:rPr>
              <a:t>spake</a:t>
            </a:r>
            <a:r>
              <a:rPr lang="en-US" baseline="0" dirty="0">
                <a:solidFill>
                  <a:srgbClr val="000000"/>
                </a:solidFill>
                <a:effectLst/>
                <a:latin typeface="Arial" panose="020B0604020202020204" pitchFamily="34" charset="0"/>
              </a:rPr>
              <a:t> unto David thy father: 13. And I will dwell among the children of Israel, and will not forsake my people Israel.</a:t>
            </a:r>
          </a:p>
          <a:p>
            <a:pPr algn="l"/>
            <a:r>
              <a:rPr lang="en-US" dirty="0">
                <a:solidFill>
                  <a:srgbClr val="000000"/>
                </a:solidFill>
                <a:effectLst/>
                <a:latin typeface="Arial" panose="020B0604020202020204" pitchFamily="34" charset="0"/>
              </a:rPr>
              <a:t> </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rPr>
              <a:t>2 Chronicles </a:t>
            </a:r>
            <a:r>
              <a:rPr lang="en-US" sz="1200" b="1" kern="1200" dirty="0">
                <a:solidFill>
                  <a:schemeClr val="tx1"/>
                </a:solidFill>
                <a:effectLst/>
                <a:latin typeface="+mn-lt"/>
                <a:ea typeface="+mn-ea"/>
                <a:cs typeface="+mn-cs"/>
              </a:rPr>
              <a:t>5:1–6</a:t>
            </a:r>
          </a:p>
          <a:p>
            <a:endParaRPr lang="en-US" sz="1200" b="1" kern="1200" dirty="0">
              <a:solidFill>
                <a:schemeClr val="tx1"/>
              </a:solidFill>
              <a:effectLst/>
              <a:latin typeface="+mn-lt"/>
              <a:ea typeface="+mn-ea"/>
              <a:cs typeface="+mn-cs"/>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1.</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So Solomon finished all his work on the Temple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Then he brought all the gifts his father, David, had dedicated—the silver, the gold, and the various articles—and he stored them in the treasuries of the Temple of God. 2. Solomon then summoned to Jerusalem the elders of Israel and all the heads of tribes—the leaders of the ancestral families of Israel. They were to bring the Ark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’s Covenant to the Temple from its location in the City of David, also known as Zion. 3. So all the men of Israel assembled before the king at the annual Festival of Shelters, which is held in early autumn. 4. When all the elders of Israel arrived, the Levites picked up the Ark. 5. The priests and Levites brought up the Ark along with the special tent and all the sacred items that had been in it. 6. There, before the Ark, King Solomon and the entire community of Israel sacrificed so many sheep, goats, and cattle that no one could keep count!</a:t>
            </a:r>
          </a:p>
          <a:p>
            <a:pPr algn="l"/>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King James Version:</a:t>
            </a:r>
          </a:p>
          <a:p>
            <a:pPr algn="l"/>
            <a:r>
              <a:rPr lang="en-US" dirty="0">
                <a:solidFill>
                  <a:srgbClr val="000000"/>
                </a:solidFill>
                <a:effectLst/>
                <a:latin typeface="Arial" panose="020B0604020202020204" pitchFamily="34" charset="0"/>
              </a:rPr>
              <a:t>1. Thus all the work that Solomon made for the house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was finished: and Solomon brought in all the things that David his father had dedicated; and the silver, and the gold, and all the instruments, put he among the treasures of the house of God. 2. Then Solomon assembled the elders of Israel, and all the heads of the tribes, the chief of the fathers of the children of Israel, unto Jerusalem, to bring up the ark of the covenant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out of the city of David, which is Zion. 3. Wherefore all the men of Israel assembled themselves unto the king in the feast which was in the seventh month. 4. And all the elders of Israel came; and the Levites took up the ark. 5. And they brought up the ark, and the tabernacle of the congregation, and all the holy vessels that were in the tabernacle, these did the priests and the Levites bring up. 6. Also king Solomon, and all the congregation of Israel that were assembled unto him before the ark, sacrificed sheep and oxen, which could not be told nor numbered for multitude.</a:t>
            </a:r>
          </a:p>
          <a:p>
            <a:pPr algn="l"/>
            <a:endParaRPr lang="en-US"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rPr>
              <a:t>2 Chronicles 5:7–14</a:t>
            </a:r>
          </a:p>
          <a:p>
            <a:endParaRPr lang="en-US" b="1" dirty="0">
              <a:effectLst/>
            </a:endParaRPr>
          </a:p>
          <a:p>
            <a:r>
              <a:rPr lang="en-US" i="1" dirty="0"/>
              <a:t>New Living Translation</a:t>
            </a:r>
            <a:r>
              <a:rPr lang="en-US" dirty="0"/>
              <a:t>:</a:t>
            </a:r>
          </a:p>
          <a:p>
            <a:r>
              <a:rPr lang="en-US" dirty="0">
                <a:solidFill>
                  <a:srgbClr val="000000"/>
                </a:solidFill>
                <a:effectLst/>
                <a:latin typeface="Arial" panose="020B0604020202020204" pitchFamily="34" charset="0"/>
              </a:rPr>
              <a:t>7. Then the priests carried the Ark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’s Covenant into the inner sanctuary of the Temple—the Most Holy Place—and placed it beneath the wings of the cherubim. 8. The cherubim spread their wings over the Ark, forming a canopy over the Ark and its carrying poles. 9. These poles were so long that their ends could be seen from the Holy Place, which is in front of the Most Holy Place, but not from the outside. They are still there to this day. 10. Nothing was in the Ark except the two stone tablets that Moses had placed in it at Mount Sinai,</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where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made a covenant with the people of Israel when they left Egypt. 11. Then the priests left the Holy Place. All the priests who were present had purified themselves, whether or not they were on duty that day. 12. And the Levites who were musicians—Asaph, </a:t>
            </a:r>
            <a:r>
              <a:rPr lang="en-US" dirty="0" err="1">
                <a:solidFill>
                  <a:srgbClr val="000000"/>
                </a:solidFill>
                <a:effectLst/>
                <a:latin typeface="Arial" panose="020B0604020202020204" pitchFamily="34" charset="0"/>
              </a:rPr>
              <a:t>Heman</a:t>
            </a:r>
            <a:r>
              <a:rPr lang="en-US" dirty="0">
                <a:solidFill>
                  <a:srgbClr val="000000"/>
                </a:solidFill>
                <a:effectLst/>
                <a:latin typeface="Arial" panose="020B0604020202020204" pitchFamily="34" charset="0"/>
              </a:rPr>
              <a:t>, Jeduthun, and all their sons and brothers—were dressed in fine linen robes and stood at the east side of the altar playing cymbals, lyres, and harps. They were joined by 120 priests who were playing trumpets. 13. The trumpeters and singers performed together in unison to praise and give thanks to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Accompanied by trumpets, cymbals, and other instruments, they raised their voices and praised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with these words: “He is good! His faithful love endures forever!” At that moment a thick cloud filled the Temple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14. The priests could not continue their service because of the cloud, for the glorious presence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filled the Temple of God.</a:t>
            </a:r>
          </a:p>
          <a:p>
            <a:pPr algn="l"/>
            <a:endParaRPr lang="en-US" dirty="0"/>
          </a:p>
          <a:p>
            <a:r>
              <a:rPr lang="en-US" dirty="0">
                <a:effectLst/>
              </a:rPr>
              <a:t>King James Version: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7. </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And the priests brought in the ark of the covenant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unto his place, to the oracle of the house, into the most holy place, even under the wings of the </a:t>
            </a:r>
            <a:r>
              <a:rPr lang="en-US" dirty="0" err="1">
                <a:solidFill>
                  <a:srgbClr val="000000"/>
                </a:solidFill>
                <a:effectLst/>
                <a:latin typeface="Arial" panose="020B0604020202020204" pitchFamily="34" charset="0"/>
              </a:rPr>
              <a:t>cherubims</a:t>
            </a:r>
            <a:r>
              <a:rPr lang="en-US" dirty="0">
                <a:solidFill>
                  <a:srgbClr val="000000"/>
                </a:solidFill>
                <a:effectLst/>
                <a:latin typeface="Arial" panose="020B0604020202020204" pitchFamily="34" charset="0"/>
              </a:rPr>
              <a:t>: 8. For the </a:t>
            </a:r>
            <a:r>
              <a:rPr lang="en-US" dirty="0" err="1">
                <a:solidFill>
                  <a:srgbClr val="000000"/>
                </a:solidFill>
                <a:effectLst/>
                <a:latin typeface="Arial" panose="020B0604020202020204" pitchFamily="34" charset="0"/>
              </a:rPr>
              <a:t>cherubims</a:t>
            </a:r>
            <a:r>
              <a:rPr lang="en-US" dirty="0">
                <a:solidFill>
                  <a:srgbClr val="000000"/>
                </a:solidFill>
                <a:effectLst/>
                <a:latin typeface="Arial" panose="020B0604020202020204" pitchFamily="34" charset="0"/>
              </a:rPr>
              <a:t> spread forth their wings over the place of the ark, and the </a:t>
            </a:r>
            <a:r>
              <a:rPr lang="en-US" dirty="0" err="1">
                <a:solidFill>
                  <a:srgbClr val="000000"/>
                </a:solidFill>
                <a:effectLst/>
                <a:latin typeface="Arial" panose="020B0604020202020204" pitchFamily="34" charset="0"/>
              </a:rPr>
              <a:t>cherubims</a:t>
            </a:r>
            <a:r>
              <a:rPr lang="en-US" dirty="0">
                <a:solidFill>
                  <a:srgbClr val="000000"/>
                </a:solidFill>
                <a:effectLst/>
                <a:latin typeface="Arial" panose="020B0604020202020204" pitchFamily="34" charset="0"/>
              </a:rPr>
              <a:t> covered the ark and the staves thereof above. 9. And they drew out the staves of the ark, that the ends of the staves were seen from the ark before the oracle; but they were not seen without. And there it is unto this day. 10. There was nothing in the ark save the two tables which Moses put therein at Horeb, when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made a covenant with the children of Israel, when they came out of Egypt. 11. And it came to pass, when the priests were come out of the holy place: (for all the priests that were present were sanctified, and did not then wait by course: 12. Also the Levites which were the singers, all of them of Asaph, of </a:t>
            </a:r>
            <a:r>
              <a:rPr lang="en-US" dirty="0" err="1">
                <a:solidFill>
                  <a:srgbClr val="000000"/>
                </a:solidFill>
                <a:effectLst/>
                <a:latin typeface="Arial" panose="020B0604020202020204" pitchFamily="34" charset="0"/>
              </a:rPr>
              <a:t>Heman</a:t>
            </a:r>
            <a:r>
              <a:rPr lang="en-US" dirty="0">
                <a:solidFill>
                  <a:srgbClr val="000000"/>
                </a:solidFill>
                <a:effectLst/>
                <a:latin typeface="Arial" panose="020B0604020202020204" pitchFamily="34" charset="0"/>
              </a:rPr>
              <a:t>, of Jeduthun, with their sons and their brethren, being arrayed in white linen, having cymbals and psalteries and harps, stood at the east end of the altar, and with them an hundred and twenty priests sounding with trumpets:) 13. It came even to pass, as the trumpeters and singers were as one, to make one sound to be heard in praising and thanking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and when they lifted up their voice with the trumpets and cymbals and instruments of </a:t>
            </a:r>
            <a:r>
              <a:rPr lang="en-US" dirty="0" err="1">
                <a:solidFill>
                  <a:srgbClr val="000000"/>
                </a:solidFill>
                <a:effectLst/>
                <a:latin typeface="Arial" panose="020B0604020202020204" pitchFamily="34" charset="0"/>
              </a:rPr>
              <a:t>musick</a:t>
            </a:r>
            <a:r>
              <a:rPr lang="en-US" dirty="0">
                <a:solidFill>
                  <a:srgbClr val="000000"/>
                </a:solidFill>
                <a:effectLst/>
                <a:latin typeface="Arial" panose="020B0604020202020204" pitchFamily="34" charset="0"/>
              </a:rPr>
              <a:t>, and praised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saying, For he is good; for his mercy </a:t>
            </a:r>
            <a:r>
              <a:rPr lang="en-US" dirty="0" err="1">
                <a:solidFill>
                  <a:srgbClr val="000000"/>
                </a:solidFill>
                <a:effectLst/>
                <a:latin typeface="Arial" panose="020B0604020202020204" pitchFamily="34" charset="0"/>
              </a:rPr>
              <a:t>endureth</a:t>
            </a:r>
            <a:r>
              <a:rPr lang="en-US" dirty="0">
                <a:solidFill>
                  <a:srgbClr val="000000"/>
                </a:solidFill>
                <a:effectLst/>
                <a:latin typeface="Arial" panose="020B0604020202020204" pitchFamily="34" charset="0"/>
              </a:rPr>
              <a:t> for ever: that then the house was filled with a cloud, even the house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14. So that the priests could not stand to minister by reason of the cloud: for the glory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had filled the house of God.</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3: A Dwelling of the Holy Spirit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47) and invite students to complete it in small groups or individually. Then, discuss their responses. </a:t>
            </a: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543768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dirty="0">
              <a:effectLst/>
            </a:endParaRPr>
          </a:p>
          <a:p>
            <a:r>
              <a:rPr lang="en-US" dirty="0">
                <a:effectLst/>
                <a:latin typeface="Franklin Gothic Medium" panose="020B0603020102020204" pitchFamily="34" charset="0"/>
              </a:rPr>
              <a:t>The description of God preparing a place to dwell among His people and then filling that place with His presence is both glorious and sobering. We long for the presence of God, to know Him more deeply, but His presence will always move us to a place of humble worship and self-examination. </a:t>
            </a: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429176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dirty="0">
                <a:effectLst/>
                <a:latin typeface="Franklin Gothic Medium" panose="020B0603020102020204" pitchFamily="34" charset="0"/>
              </a:rPr>
              <a:t>1 Kings 5:1–18; 6:11–13; 2 Chronicles 3:1 through 5:14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explore the wisdom Solomon displayed.</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discover new ways to offer their talents to God.</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effectLst/>
                <a:latin typeface="Franklin Gothic Medium" panose="020B0603020102020204" pitchFamily="34" charset="0"/>
              </a:rPr>
              <a:t>Students will seek God’s presence, asking Him to draw them closer to himself.</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5:1–12</a:t>
            </a:r>
          </a:p>
          <a:p>
            <a:endParaRPr lang="en-US" b="1" dirty="0">
              <a:effectLst/>
            </a:endParaRPr>
          </a:p>
          <a:p>
            <a:r>
              <a:rPr lang="en-US" i="1" dirty="0"/>
              <a:t>New Living Translation</a:t>
            </a:r>
            <a:r>
              <a:rPr lang="en-US" dirty="0"/>
              <a:t>: </a:t>
            </a:r>
            <a:endParaRPr lang="en-US" dirty="0">
              <a:solidFill>
                <a:srgbClr val="000000"/>
              </a:solidFill>
              <a:effectLst/>
              <a:latin typeface="Arial" panose="020B0604020202020204" pitchFamily="34" charset="0"/>
            </a:endParaRPr>
          </a:p>
          <a:p>
            <a:pPr algn="l"/>
            <a:r>
              <a:rPr lang="en-US" dirty="0">
                <a:solidFill>
                  <a:srgbClr val="000000"/>
                </a:solidFill>
                <a:effectLst/>
                <a:latin typeface="Arial" panose="020B0604020202020204" pitchFamily="34" charset="0"/>
              </a:rPr>
              <a:t>1. King Hiram of </a:t>
            </a:r>
            <a:r>
              <a:rPr lang="en-US" dirty="0" err="1">
                <a:solidFill>
                  <a:srgbClr val="000000"/>
                </a:solidFill>
                <a:effectLst/>
                <a:latin typeface="Arial" panose="020B0604020202020204" pitchFamily="34" charset="0"/>
              </a:rPr>
              <a:t>Tyre</a:t>
            </a:r>
            <a:r>
              <a:rPr lang="en-US" dirty="0">
                <a:solidFill>
                  <a:srgbClr val="000000"/>
                </a:solidFill>
                <a:effectLst/>
                <a:latin typeface="Arial" panose="020B0604020202020204" pitchFamily="34" charset="0"/>
              </a:rPr>
              <a:t> had always been a loyal friend of David. When Hiram learned that David’s son Solomon was the new king of Israel, he sent ambassadors to congratulate him. 2. Then Solomon sent this message back to Hiram: 3. </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“You know that my father, David, was not able to build a Temple to honor the name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his God because of the many wars waged against him by surrounding nations. He could not build until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gave him victory over all his enemies. 4. But now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my God has given me peace on every side; I have no enemies, and all is well. 5. So I am planning to build a Temple to honor the name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my God, just as he had instructed my father, David. For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told him, ‘Your son, whom I will place on your throne, will build the Temple to honor my name.’ 6. “Therefore, please command that cedars from Lebanon be cut for me. Let my men work alongside yours, and I will pay your men whatever wages you ask. As you know, there is no one among us who can cut timber like you Sidonians!” 7. When Hiram received Solomon’s message, he was very pleased and said, “Praise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today for giving David a wise son to be king of the great nation of Israel.” 8. Then he sent this reply to Solomon: “I have received your message, and I will supply all the cedar and cypress timber you need. 9. My servants will bring the logs from the Lebanon mountains to the Mediterranean Sea and make them into rafts and float them along the coast to whatever place you choose. Then we will break the rafts apart so you can carry the logs away. You can pay me by supplying me with food for my household.” 10. So Hiram supplied as much cedar and cypress timber as Solomon desired. 11. In return, Solomon sent him an annual payment of 100,000 bushels</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of wheat for his household and 110,000 gallons</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of pure olive oil. 12. So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gave wisdom to Solomon, just as he had promised. And Hiram and Solomon made a formal alliance of peace.</a:t>
            </a:r>
          </a:p>
          <a:p>
            <a:endParaRPr lang="en-US" dirty="0"/>
          </a:p>
          <a:p>
            <a:r>
              <a:rPr lang="en-US" dirty="0">
                <a:effectLst/>
              </a:rPr>
              <a:t>King James Version: </a:t>
            </a:r>
          </a:p>
          <a:p>
            <a:pPr algn="l"/>
            <a:r>
              <a:rPr lang="en-US" dirty="0">
                <a:solidFill>
                  <a:srgbClr val="000000"/>
                </a:solidFill>
                <a:effectLst/>
                <a:latin typeface="Arial" panose="020B0604020202020204" pitchFamily="34" charset="0"/>
              </a:rPr>
              <a:t>1. And Hiram king of </a:t>
            </a:r>
            <a:r>
              <a:rPr lang="en-US" dirty="0" err="1">
                <a:solidFill>
                  <a:srgbClr val="000000"/>
                </a:solidFill>
                <a:effectLst/>
                <a:latin typeface="Arial" panose="020B0604020202020204" pitchFamily="34" charset="0"/>
              </a:rPr>
              <a:t>Tyre</a:t>
            </a:r>
            <a:r>
              <a:rPr lang="en-US" dirty="0">
                <a:solidFill>
                  <a:srgbClr val="000000"/>
                </a:solidFill>
                <a:effectLst/>
                <a:latin typeface="Arial" panose="020B0604020202020204" pitchFamily="34" charset="0"/>
              </a:rPr>
              <a:t> sent his servants unto Solomon; for he had heard that they had anointed him king in the room of his father: for Hiram was ever a lover of David. 2. And Solomon sent to Hiram, saying, 3. Thou </a:t>
            </a:r>
            <a:r>
              <a:rPr lang="en-US" dirty="0" err="1">
                <a:solidFill>
                  <a:srgbClr val="000000"/>
                </a:solidFill>
                <a:effectLst/>
                <a:latin typeface="Arial" panose="020B0604020202020204" pitchFamily="34" charset="0"/>
              </a:rPr>
              <a:t>knowest</a:t>
            </a:r>
            <a:r>
              <a:rPr lang="en-US" dirty="0">
                <a:solidFill>
                  <a:srgbClr val="000000"/>
                </a:solidFill>
                <a:effectLst/>
                <a:latin typeface="Arial" panose="020B0604020202020204" pitchFamily="34" charset="0"/>
              </a:rPr>
              <a:t> how that David my father could not build an house unto the name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his God for the wars which were about him on every side, until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put them under the soles of his feet. 4. But now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my God hath given me rest on every side, so that there is neither adversary nor evil occurrent. 5. And, behold, I purpose to build an house unto the name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my God, as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t>
            </a:r>
            <a:r>
              <a:rPr lang="en-US" dirty="0" err="1">
                <a:solidFill>
                  <a:srgbClr val="000000"/>
                </a:solidFill>
                <a:effectLst/>
                <a:latin typeface="Arial" panose="020B0604020202020204" pitchFamily="34" charset="0"/>
              </a:rPr>
              <a:t>spake</a:t>
            </a:r>
            <a:r>
              <a:rPr lang="en-US" dirty="0">
                <a:solidFill>
                  <a:srgbClr val="000000"/>
                </a:solidFill>
                <a:effectLst/>
                <a:latin typeface="Arial" panose="020B0604020202020204" pitchFamily="34" charset="0"/>
              </a:rPr>
              <a:t> unto David my father, saying, Thy son, whom I will set upon thy throne in thy room, he shall build an house unto my name. 6. Now therefore command thou that they hew me cedar trees out of Lebanon; and my servants shall be with thy servants: and unto thee will I give hire for thy servants according to all that thou shalt appoint: for thou </a:t>
            </a:r>
            <a:r>
              <a:rPr lang="en-US" dirty="0" err="1">
                <a:solidFill>
                  <a:srgbClr val="000000"/>
                </a:solidFill>
                <a:effectLst/>
                <a:latin typeface="Arial" panose="020B0604020202020204" pitchFamily="34" charset="0"/>
              </a:rPr>
              <a:t>knowest</a:t>
            </a:r>
            <a:r>
              <a:rPr lang="en-US" dirty="0">
                <a:solidFill>
                  <a:srgbClr val="000000"/>
                </a:solidFill>
                <a:effectLst/>
                <a:latin typeface="Arial" panose="020B0604020202020204" pitchFamily="34" charset="0"/>
              </a:rPr>
              <a:t> that there is not among us any that can skill to hew timber like unto the Sidonians. 7. And it came to pass, when Hiram heard the words of Solomon, that he rejoiced greatly, and said, Blessed be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this day, which hath given unto David a wise son over this great people. 8. And Hiram sent to Solomon, saying, I have considered the things which thou </a:t>
            </a:r>
            <a:r>
              <a:rPr lang="en-US" dirty="0" err="1">
                <a:solidFill>
                  <a:srgbClr val="000000"/>
                </a:solidFill>
                <a:effectLst/>
                <a:latin typeface="Arial" panose="020B0604020202020204" pitchFamily="34" charset="0"/>
              </a:rPr>
              <a:t>sentest</a:t>
            </a:r>
            <a:r>
              <a:rPr lang="en-US" dirty="0">
                <a:solidFill>
                  <a:srgbClr val="000000"/>
                </a:solidFill>
                <a:effectLst/>
                <a:latin typeface="Arial" panose="020B0604020202020204" pitchFamily="34" charset="0"/>
              </a:rPr>
              <a:t> to me for: and I will do all thy desire concerning timber of cedar, and concerning timber of fir. 9. My servants shall bring them down from Lebanon unto the sea: and I will convey them by sea in floats unto the place that thou shalt appoint me, and will cause them to be discharged there, and thou shalt receive them: and thou shalt accomplish my desire, in giving food for my household. 10. So Hiram gave Solomon cedar trees and fir trees according to all his desire. 11. And Solomon gave Hiram twenty thousand measures of wheat for food to his household, and twenty measures of pure oil: thus gave Solomon to Hiram year by year. 12.</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And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gave Solomon wisdom, as he promised him: and there was peace between Hiram and Solomon; and they two made a league together.</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1 Kings 5:13–18</a:t>
            </a:r>
          </a:p>
          <a:p>
            <a:endParaRPr lang="en-US" b="1" dirty="0">
              <a:effectLst/>
            </a:endParaRPr>
          </a:p>
          <a:p>
            <a:r>
              <a:rPr lang="en-US" i="1" dirty="0"/>
              <a:t>New Living Translation</a:t>
            </a:r>
            <a:r>
              <a:rPr lang="en-US" dirty="0"/>
              <a:t>:</a:t>
            </a:r>
          </a:p>
          <a:p>
            <a:r>
              <a:rPr lang="en-US" dirty="0">
                <a:solidFill>
                  <a:srgbClr val="000000"/>
                </a:solidFill>
                <a:effectLst/>
                <a:latin typeface="Arial" panose="020B0604020202020204" pitchFamily="34" charset="0"/>
              </a:rPr>
              <a:t>13. Then King Solomon conscripted a labor force of 30,000 men from all Israel. 14. He sent them to Lebanon in shifts, 10,000 every month, so that each man would be one month in Lebanon and two months at home. </a:t>
            </a:r>
            <a:r>
              <a:rPr lang="en-US" dirty="0" err="1">
                <a:solidFill>
                  <a:srgbClr val="000000"/>
                </a:solidFill>
                <a:effectLst/>
                <a:latin typeface="Arial" panose="020B0604020202020204" pitchFamily="34" charset="0"/>
              </a:rPr>
              <a:t>Adoniram</a:t>
            </a:r>
            <a:r>
              <a:rPr lang="en-US" dirty="0">
                <a:solidFill>
                  <a:srgbClr val="000000"/>
                </a:solidFill>
                <a:effectLst/>
                <a:latin typeface="Arial" panose="020B0604020202020204" pitchFamily="34" charset="0"/>
              </a:rPr>
              <a:t> was in charge of this labor force. 15. Solomon also had 70,000 common laborers, 80,000 quarry workers in the hill country, 16. and 3,600 foremen to supervise the work. 17. At the king’s command, they quarried large blocks of high-quality stone and shaped them to make the foundation of the Temple. 18. Men from the city of </a:t>
            </a:r>
            <a:r>
              <a:rPr lang="en-US" dirty="0" err="1">
                <a:solidFill>
                  <a:srgbClr val="000000"/>
                </a:solidFill>
                <a:effectLst/>
                <a:latin typeface="Arial" panose="020B0604020202020204" pitchFamily="34" charset="0"/>
              </a:rPr>
              <a:t>Gebal</a:t>
            </a:r>
            <a:r>
              <a:rPr lang="en-US" dirty="0">
                <a:solidFill>
                  <a:srgbClr val="000000"/>
                </a:solidFill>
                <a:effectLst/>
                <a:latin typeface="Arial" panose="020B0604020202020204" pitchFamily="34" charset="0"/>
              </a:rPr>
              <a:t> helped Solomon’s and Hiram’s builders prepare the timber and stone for the Temple.</a:t>
            </a:r>
          </a:p>
          <a:p>
            <a:endParaRPr lang="en-US" dirty="0"/>
          </a:p>
          <a:p>
            <a:r>
              <a:rPr lang="en-US" dirty="0">
                <a:effectLst/>
              </a:rPr>
              <a:t>King James Version: </a:t>
            </a:r>
          </a:p>
          <a:p>
            <a:pPr algn="l"/>
            <a:r>
              <a:rPr lang="en-US" dirty="0">
                <a:solidFill>
                  <a:srgbClr val="000000"/>
                </a:solidFill>
                <a:effectLst/>
                <a:latin typeface="Arial" panose="020B0604020202020204" pitchFamily="34" charset="0"/>
              </a:rPr>
              <a:t>13. And king Solomon raised a levy out of all Israel; and the levy was thirty thousand men. 14. And he sent them to Lebanon, ten thousand a month by courses: a month they were in Lebanon, and two months at home: and </a:t>
            </a:r>
            <a:r>
              <a:rPr lang="en-US" dirty="0" err="1">
                <a:solidFill>
                  <a:srgbClr val="000000"/>
                </a:solidFill>
                <a:effectLst/>
                <a:latin typeface="Arial" panose="020B0604020202020204" pitchFamily="34" charset="0"/>
              </a:rPr>
              <a:t>Adoniram</a:t>
            </a:r>
            <a:r>
              <a:rPr lang="en-US" dirty="0">
                <a:solidFill>
                  <a:srgbClr val="000000"/>
                </a:solidFill>
                <a:effectLst/>
                <a:latin typeface="Arial" panose="020B0604020202020204" pitchFamily="34" charset="0"/>
              </a:rPr>
              <a:t> was over the levy. 15. And Solomon had threescore and ten thousand that bare burdens, and fourscore thousand hewers in the mountains; 16. Beside the chief of Solomon's officers which were over the work, three thousand and three hundred, which ruled over the people that wrought in the work. 17. And the king commanded, and they brought great stones, costly stones, and hewed stones, to lay the foundation of the house. 18. And Solomon's builders and Hiram's builders did hew them, and the </a:t>
            </a:r>
            <a:r>
              <a:rPr lang="en-US" dirty="0" err="1">
                <a:solidFill>
                  <a:srgbClr val="000000"/>
                </a:solidFill>
                <a:effectLst/>
                <a:latin typeface="Arial" panose="020B0604020202020204" pitchFamily="34" charset="0"/>
              </a:rPr>
              <a:t>stonesquarers</a:t>
            </a:r>
            <a:r>
              <a:rPr lang="en-US" dirty="0">
                <a:solidFill>
                  <a:srgbClr val="000000"/>
                </a:solidFill>
                <a:effectLst/>
                <a:latin typeface="Arial" panose="020B0604020202020204" pitchFamily="34" charset="0"/>
              </a:rPr>
              <a:t>: so they prepared timber and stones to build the house.</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rPr>
              <a:t>Distribute </a:t>
            </a:r>
            <a:r>
              <a:rPr lang="en-US" b="1" dirty="0">
                <a:effectLst/>
                <a:highlight>
                  <a:srgbClr val="00FFFF"/>
                </a:highlight>
              </a:rPr>
              <a:t>Resource Packet Item 1: The Church as a Body </a:t>
            </a:r>
            <a:r>
              <a:rPr lang="en-US" b="0" i="0" dirty="0">
                <a:effectLst/>
                <a:highlight>
                  <a:srgbClr val="00FFFF"/>
                </a:highlight>
              </a:rPr>
              <a:t>(</a:t>
            </a:r>
            <a:r>
              <a:rPr lang="en-US" i="1" dirty="0">
                <a:effectLst/>
                <a:highlight>
                  <a:srgbClr val="00FFFF"/>
                </a:highlight>
              </a:rPr>
              <a:t>Resource Packet</a:t>
            </a:r>
            <a:r>
              <a:rPr lang="en-US" dirty="0">
                <a:effectLst/>
                <a:highlight>
                  <a:srgbClr val="00FFFF"/>
                </a:highlight>
              </a:rPr>
              <a:t>, page 45) and discuss it briefly as a class. Because this is a wide-ranging worksheet, encourage students to complete it and ponder its questions during the week. Time permitting, discuss the results next week. </a:t>
            </a: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 Chronicles </a:t>
            </a:r>
            <a:r>
              <a:rPr lang="en-US" sz="1200" b="1" kern="1200" dirty="0">
                <a:solidFill>
                  <a:schemeClr val="tx1"/>
                </a:solidFill>
                <a:effectLst/>
                <a:latin typeface="+mn-lt"/>
                <a:ea typeface="+mn-ea"/>
                <a:cs typeface="+mn-cs"/>
              </a:rPr>
              <a:t>3:1 through 4:22</a:t>
            </a:r>
          </a:p>
          <a:p>
            <a:endParaRPr lang="en-US" b="1" dirty="0">
              <a:effectLst/>
            </a:endParaRPr>
          </a:p>
          <a:p>
            <a:r>
              <a:rPr lang="en-US" i="1" dirty="0"/>
              <a:t>New Living Translation</a:t>
            </a:r>
            <a:r>
              <a:rPr lang="en-US" dirty="0"/>
              <a:t>: </a:t>
            </a:r>
            <a:endParaRPr lang="en-US" dirty="0">
              <a:effectLst/>
            </a:endParaRPr>
          </a:p>
          <a:p>
            <a:pPr algn="l"/>
            <a:r>
              <a:rPr lang="en-US" dirty="0">
                <a:solidFill>
                  <a:srgbClr val="000000"/>
                </a:solidFill>
                <a:effectLst/>
                <a:latin typeface="Arial" panose="020B0604020202020204" pitchFamily="34" charset="0"/>
              </a:rPr>
              <a:t>1. So Solomon began to build the Temple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in Jerusalem on Mount Moriah, where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had appeared to David, his father. The Temple was built on the threshing floor of </a:t>
            </a:r>
            <a:r>
              <a:rPr lang="en-US" dirty="0" err="1">
                <a:solidFill>
                  <a:srgbClr val="000000"/>
                </a:solidFill>
                <a:effectLst/>
                <a:latin typeface="Arial" panose="020B0604020202020204" pitchFamily="34" charset="0"/>
              </a:rPr>
              <a:t>Araunah</a:t>
            </a:r>
            <a:r>
              <a:rPr lang="en-US" dirty="0">
                <a:solidFill>
                  <a:srgbClr val="000000"/>
                </a:solidFill>
                <a:effectLst/>
                <a:latin typeface="Arial" panose="020B0604020202020204" pitchFamily="34" charset="0"/>
              </a:rPr>
              <a:t> the Jebusite, the site that David had selected. 2. The construction began in midspring, during the fourth year of Solomon’s reign. 3. These are the dimensions Solomon used for the foundation of the Temple of God (using the old standard of measurement). It was 90 feet long and 30 feet wide. 4. The entry room at the front of the Temple was 30 feet wide, running across the entire width of the Temple, and 30 feet high. He overlaid the inside with pure gold. 5. He paneled the main room of the Temple with cypress wood, overlaid it with fine gold, and decorated it with carvings of palm trees and chains. 6. He decorated the walls of the Temple with beautiful jewels and with gold from the land of </a:t>
            </a:r>
            <a:r>
              <a:rPr lang="en-US" dirty="0" err="1">
                <a:solidFill>
                  <a:srgbClr val="000000"/>
                </a:solidFill>
                <a:effectLst/>
                <a:latin typeface="Arial" panose="020B0604020202020204" pitchFamily="34" charset="0"/>
              </a:rPr>
              <a:t>Parvaim</a:t>
            </a:r>
            <a:r>
              <a:rPr lang="en-US" dirty="0">
                <a:solidFill>
                  <a:srgbClr val="000000"/>
                </a:solidFill>
                <a:effectLst/>
                <a:latin typeface="Arial" panose="020B0604020202020204" pitchFamily="34" charset="0"/>
              </a:rPr>
              <a:t>. 7. He overlaid the beams, thresholds, walls, and doors throughout the Temple with gold, and he carved figures of cherubim on the walls. 8. He made the Most Holy Place 30 feet wide, corresponding to the width of the Temple, and 30 feet deep. He overlaid its interior with 23 tons of fine gold. 9. The gold nails that were used weighed 20 ounces each. He also overlaid the walls of the upper rooms with gold. 10. He made two figures shaped like cherubim, overlaid them with gold, and placed them in the Most Holy Place. 11. The total wingspan of the two cherubim standing side by side was 30 feet. One wing of the first figure was 7 1⁄2 feet long, and it touched the Temple wall. The other wing, also 7 1⁄2 feet long, touched one of the wings of the second figure. 12. In the same way, the second figure had one wing 7 1⁄2 feet long that touched the opposite wall. The other wing, also 7 1⁄2 feet long, touched the wing of the first figure. 13. So the wingspan of the two cherubim side by side was 30 feet. They stood on their feet and faced out toward the main room of the Temple. 14. Across the entrance of the Most Holy Place he hung a curtain made of fine linen, decorated with blue, purple, and scarlet thread and embroidered with figures of cherubim. 15. For the front of the Temple, he made two pillars that were 27 feet tall, each topped by a capital extending upward another 7 1⁄2 feet. 16. He made a network of interwoven chains and used them to decorate the tops of the pillars. He also made 100 decorative pomegranates and attached them to the chains. 17. Then he set up the two pillars at the entrance of the Temple, one to the south of the entrance and the other to the north. He named the one on the south </a:t>
            </a:r>
            <a:r>
              <a:rPr lang="en-US" dirty="0" err="1">
                <a:solidFill>
                  <a:srgbClr val="000000"/>
                </a:solidFill>
                <a:effectLst/>
                <a:latin typeface="Arial" panose="020B0604020202020204" pitchFamily="34" charset="0"/>
              </a:rPr>
              <a:t>Jakin</a:t>
            </a:r>
            <a:r>
              <a:rPr lang="en-US" dirty="0">
                <a:solidFill>
                  <a:srgbClr val="000000"/>
                </a:solidFill>
                <a:effectLst/>
                <a:latin typeface="Arial" panose="020B0604020202020204" pitchFamily="34" charset="0"/>
              </a:rPr>
              <a:t>, and the one on the north Boaz. 4:1. Solomon also made a bronze altar 30 feet long, 30 feet wide, and 15 feet high. 2.</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Then he cast a great round basin, 15 feet across from rim to rim, called the Sea. It was 7 1⁄2 feet deep and about 45 feet in circumference. 3. It was encircled just below its rim by two rows of figures that resembled oxen. There were about six oxen per foot all the way around, and they were cast as part of the basin. 4. The Sea was placed on a base of twelve bronze oxen, all facing outward. Three faced north, three faced west, three faced south, and three faced east, and the Sea rested on them. 5. The walls of the Sea were about three inches thick, and its rim flared out like a cup and resembled a water lily blossom. It could hold about 16,500 gallons of water. 6. He also made ten smaller basins for washing the utensils for the burnt offerings. He set five on the south side and five on the north. But the priests washed themselves in the Sea. 7. He then cast ten gold lampstands according to the specifications that had been given, and he put them in the Temple. Five were placed against the south wall, and five were placed against the north wall. 8. He also built ten tables and placed them in the Temple, five along the south wall and five along the north wall. Then he molded 100 gold basins. 9. He then built a courtyard for the priests, and also the large outer courtyard. He made doors for the courtyard entrances and overlaid them with bronze. 10. The great bronze basin called the Sea was placed near the southeast corner of the Temple. 11. </a:t>
            </a:r>
            <a:r>
              <a:rPr lang="en-US" dirty="0" err="1">
                <a:solidFill>
                  <a:srgbClr val="000000"/>
                </a:solidFill>
                <a:effectLst/>
                <a:latin typeface="Arial" panose="020B0604020202020204" pitchFamily="34" charset="0"/>
              </a:rPr>
              <a:t>Huram-abi</a:t>
            </a:r>
            <a:r>
              <a:rPr lang="en-US" dirty="0">
                <a:solidFill>
                  <a:srgbClr val="000000"/>
                </a:solidFill>
                <a:effectLst/>
                <a:latin typeface="Arial" panose="020B0604020202020204" pitchFamily="34" charset="0"/>
              </a:rPr>
              <a:t> also made the necessary washbasins, shovels, and bowls. So at last </a:t>
            </a:r>
            <a:r>
              <a:rPr lang="en-US" dirty="0" err="1">
                <a:solidFill>
                  <a:srgbClr val="000000"/>
                </a:solidFill>
                <a:effectLst/>
                <a:latin typeface="Arial" panose="020B0604020202020204" pitchFamily="34" charset="0"/>
              </a:rPr>
              <a:t>Huram-abi</a:t>
            </a:r>
            <a:r>
              <a:rPr lang="en-US" dirty="0">
                <a:solidFill>
                  <a:srgbClr val="000000"/>
                </a:solidFill>
                <a:effectLst/>
                <a:latin typeface="Arial" panose="020B0604020202020204" pitchFamily="34" charset="0"/>
              </a:rPr>
              <a:t> completed everything King Solomon had assigned him to make for the Temple of God: 12. the two pillars; the two bowl-shaped capitals on top of the pillars; the two networks of interwoven chains that decorated the capitals; 13. the 400 pomegranates that hung from the chains on the capitals (two rows of pomegranates for each of the chain networks that decorated the capitals on top of the pillars); 14. the water carts holding the basins; 15. the Sea and the twelve oxen under it; 16. the ash buckets, the shovels, the meat hooks, and all the related articles. </a:t>
            </a:r>
            <a:r>
              <a:rPr lang="en-US" dirty="0" err="1">
                <a:solidFill>
                  <a:srgbClr val="000000"/>
                </a:solidFill>
                <a:effectLst/>
                <a:latin typeface="Arial" panose="020B0604020202020204" pitchFamily="34" charset="0"/>
              </a:rPr>
              <a:t>Huram-abi</a:t>
            </a:r>
            <a:r>
              <a:rPr lang="en-US" dirty="0">
                <a:solidFill>
                  <a:srgbClr val="000000"/>
                </a:solidFill>
                <a:effectLst/>
                <a:latin typeface="Arial" panose="020B0604020202020204" pitchFamily="34" charset="0"/>
              </a:rPr>
              <a:t> made all these things of burnished bronze for the Temple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just as King Solomon had directed. 17. The king had them cast in clay molds in the Jordan Valley between Succoth and </a:t>
            </a:r>
            <a:r>
              <a:rPr lang="en-US" dirty="0" err="1">
                <a:solidFill>
                  <a:srgbClr val="000000"/>
                </a:solidFill>
                <a:effectLst/>
                <a:latin typeface="Arial" panose="020B0604020202020204" pitchFamily="34" charset="0"/>
              </a:rPr>
              <a:t>Zarethan</a:t>
            </a:r>
            <a:r>
              <a:rPr lang="en-US" dirty="0">
                <a:solidFill>
                  <a:srgbClr val="000000"/>
                </a:solidFill>
                <a:effectLst/>
                <a:latin typeface="Arial" panose="020B0604020202020204" pitchFamily="34" charset="0"/>
              </a:rPr>
              <a:t>. 18. Solomon used such great quantities of bronze that its weight could not be determined. 19. Solomon also made all the furnishings for the Temple of God: the gold altar; the tables for the Bread of the Presence; 20.</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the lampstands and their lamps of solid gold, to burn in front of the Most Holy Place as prescribed; 21. the flower decorations, lamps, and tongs—all of the purest gold; 22.</a:t>
            </a:r>
            <a:r>
              <a:rPr lang="en-US" baseline="30000" dirty="0">
                <a:solidFill>
                  <a:srgbClr val="000000"/>
                </a:solidFill>
                <a:effectLst/>
                <a:latin typeface="Arial" panose="020B0604020202020204" pitchFamily="34" charset="0"/>
              </a:rPr>
              <a:t> </a:t>
            </a:r>
            <a:r>
              <a:rPr lang="en-US" dirty="0">
                <a:solidFill>
                  <a:srgbClr val="000000"/>
                </a:solidFill>
                <a:effectLst/>
                <a:latin typeface="Arial" panose="020B0604020202020204" pitchFamily="34" charset="0"/>
              </a:rPr>
              <a:t>the lamp snuffers, bowls, ladles, and incense burners—all of solid gold; the doors for the entrances to the Most Holy Place and the main room of the Temple, overlaid with gold.</a:t>
            </a:r>
          </a:p>
          <a:p>
            <a:pPr algn="l"/>
            <a:endParaRPr lang="en-US" dirty="0"/>
          </a:p>
          <a:p>
            <a:r>
              <a:rPr lang="en-US" dirty="0">
                <a:effectLst/>
              </a:rPr>
              <a:t>King James Version: </a:t>
            </a:r>
          </a:p>
          <a:p>
            <a:pPr algn="l"/>
            <a:r>
              <a:rPr lang="en-US" dirty="0">
                <a:solidFill>
                  <a:srgbClr val="000000"/>
                </a:solidFill>
                <a:effectLst/>
                <a:latin typeface="Arial" panose="020B0604020202020204" pitchFamily="34" charset="0"/>
              </a:rPr>
              <a:t>1. Then Solomon began to build the house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at Jerusalem in mount Moriah, where the Lord appeared unto David his father, in the place that David had prepared in the </a:t>
            </a:r>
            <a:r>
              <a:rPr lang="en-US" dirty="0" err="1">
                <a:solidFill>
                  <a:srgbClr val="000000"/>
                </a:solidFill>
                <a:effectLst/>
                <a:latin typeface="Arial" panose="020B0604020202020204" pitchFamily="34" charset="0"/>
              </a:rPr>
              <a:t>threshingfloor</a:t>
            </a:r>
            <a:r>
              <a:rPr lang="en-US" dirty="0">
                <a:solidFill>
                  <a:srgbClr val="000000"/>
                </a:solidFill>
                <a:effectLst/>
                <a:latin typeface="Arial" panose="020B0604020202020204" pitchFamily="34" charset="0"/>
              </a:rPr>
              <a:t> of </a:t>
            </a:r>
            <a:r>
              <a:rPr lang="en-US" dirty="0" err="1">
                <a:solidFill>
                  <a:srgbClr val="000000"/>
                </a:solidFill>
                <a:effectLst/>
                <a:latin typeface="Arial" panose="020B0604020202020204" pitchFamily="34" charset="0"/>
              </a:rPr>
              <a:t>Ornan</a:t>
            </a:r>
            <a:r>
              <a:rPr lang="en-US" dirty="0">
                <a:solidFill>
                  <a:srgbClr val="000000"/>
                </a:solidFill>
                <a:effectLst/>
                <a:latin typeface="Arial" panose="020B0604020202020204" pitchFamily="34" charset="0"/>
              </a:rPr>
              <a:t> the Jebusite. 2. And he began to build in the second day of the second month, in the fourth year of his reign. 3. Now these are the things wherein Solomon was instructed for the building of the house of God. The length by cubits after the first measure was threescore cubits, and the breadth twenty cubits. 4. And the porch that was in the front of the house, the length of it was according to the breadth of the house, twenty cubits, and the height was an hundred and twenty: and he overlaid it within with pure gold. 5. And the greater house he </a:t>
            </a:r>
            <a:r>
              <a:rPr lang="en-US" dirty="0" err="1">
                <a:solidFill>
                  <a:srgbClr val="000000"/>
                </a:solidFill>
                <a:effectLst/>
                <a:latin typeface="Arial" panose="020B0604020202020204" pitchFamily="34" charset="0"/>
              </a:rPr>
              <a:t>cieled</a:t>
            </a:r>
            <a:r>
              <a:rPr lang="en-US" dirty="0">
                <a:solidFill>
                  <a:srgbClr val="000000"/>
                </a:solidFill>
                <a:effectLst/>
                <a:latin typeface="Arial" panose="020B0604020202020204" pitchFamily="34" charset="0"/>
              </a:rPr>
              <a:t> with fir tree, which he overlaid with fine gold, and set thereon palm trees and chains. 6. And he garnished the house with precious stones for beauty: and the gold was gold of </a:t>
            </a:r>
            <a:r>
              <a:rPr lang="en-US" dirty="0" err="1">
                <a:solidFill>
                  <a:srgbClr val="000000"/>
                </a:solidFill>
                <a:effectLst/>
                <a:latin typeface="Arial" panose="020B0604020202020204" pitchFamily="34" charset="0"/>
              </a:rPr>
              <a:t>Parvaim</a:t>
            </a:r>
            <a:r>
              <a:rPr lang="en-US" dirty="0">
                <a:solidFill>
                  <a:srgbClr val="000000"/>
                </a:solidFill>
                <a:effectLst/>
                <a:latin typeface="Arial" panose="020B0604020202020204" pitchFamily="34" charset="0"/>
              </a:rPr>
              <a:t>. 7. He overlaid also the house, the beams, the posts, and the walls thereof, and the doors thereof, with gold; and graved </a:t>
            </a:r>
            <a:r>
              <a:rPr lang="en-US" dirty="0" err="1">
                <a:solidFill>
                  <a:srgbClr val="000000"/>
                </a:solidFill>
                <a:effectLst/>
                <a:latin typeface="Arial" panose="020B0604020202020204" pitchFamily="34" charset="0"/>
              </a:rPr>
              <a:t>cherubims</a:t>
            </a:r>
            <a:r>
              <a:rPr lang="en-US" dirty="0">
                <a:solidFill>
                  <a:srgbClr val="000000"/>
                </a:solidFill>
                <a:effectLst/>
                <a:latin typeface="Arial" panose="020B0604020202020204" pitchFamily="34" charset="0"/>
              </a:rPr>
              <a:t> on the walls. 8. And he made the most holy house, the length whereof was according to the breadth of the house, twenty cubits, and the breadth thereof twenty cubits: and he overlaid it with fine gold, amounting to six hundred talents. 9. And the weight of the nails was fifty shekels of gold. And he overlaid the upper chambers with gold. 10. And in the most holy house he made two </a:t>
            </a:r>
            <a:r>
              <a:rPr lang="en-US" dirty="0" err="1">
                <a:solidFill>
                  <a:srgbClr val="000000"/>
                </a:solidFill>
                <a:effectLst/>
                <a:latin typeface="Arial" panose="020B0604020202020204" pitchFamily="34" charset="0"/>
              </a:rPr>
              <a:t>cherubims</a:t>
            </a:r>
            <a:r>
              <a:rPr lang="en-US" dirty="0">
                <a:solidFill>
                  <a:srgbClr val="000000"/>
                </a:solidFill>
                <a:effectLst/>
                <a:latin typeface="Arial" panose="020B0604020202020204" pitchFamily="34" charset="0"/>
              </a:rPr>
              <a:t> of image work, and overlaid them with gold. 11. And the wings of the </a:t>
            </a:r>
            <a:r>
              <a:rPr lang="en-US" dirty="0" err="1">
                <a:solidFill>
                  <a:srgbClr val="000000"/>
                </a:solidFill>
                <a:effectLst/>
                <a:latin typeface="Arial" panose="020B0604020202020204" pitchFamily="34" charset="0"/>
              </a:rPr>
              <a:t>cherubims</a:t>
            </a:r>
            <a:r>
              <a:rPr lang="en-US" dirty="0">
                <a:solidFill>
                  <a:srgbClr val="000000"/>
                </a:solidFill>
                <a:effectLst/>
                <a:latin typeface="Arial" panose="020B0604020202020204" pitchFamily="34" charset="0"/>
              </a:rPr>
              <a:t> were twenty cubits long: one wing of the one cherub was five cubits, reaching to the wall of the house: and the other wing was likewise five cubits, reaching to the wing of the other cherub. 12. And one wing of the other cherub was five cubits, reaching to the wall of the house: and the other wing was five cubits also, joining to the wing of the other cherub. 13. The wings of these </a:t>
            </a:r>
            <a:r>
              <a:rPr lang="en-US" dirty="0" err="1">
                <a:solidFill>
                  <a:srgbClr val="000000"/>
                </a:solidFill>
                <a:effectLst/>
                <a:latin typeface="Arial" panose="020B0604020202020204" pitchFamily="34" charset="0"/>
              </a:rPr>
              <a:t>cherubims</a:t>
            </a:r>
            <a:r>
              <a:rPr lang="en-US" dirty="0">
                <a:solidFill>
                  <a:srgbClr val="000000"/>
                </a:solidFill>
                <a:effectLst/>
                <a:latin typeface="Arial" panose="020B0604020202020204" pitchFamily="34" charset="0"/>
              </a:rPr>
              <a:t> spread themselves forth twenty cubits: and they stood on their feet, and their faces were inward. 14. And he made the vail of blue, and purple, and crimson, and fine linen, and wrought </a:t>
            </a:r>
            <a:r>
              <a:rPr lang="en-US" dirty="0" err="1">
                <a:solidFill>
                  <a:srgbClr val="000000"/>
                </a:solidFill>
                <a:effectLst/>
                <a:latin typeface="Arial" panose="020B0604020202020204" pitchFamily="34" charset="0"/>
              </a:rPr>
              <a:t>cherubims</a:t>
            </a:r>
            <a:r>
              <a:rPr lang="en-US" dirty="0">
                <a:solidFill>
                  <a:srgbClr val="000000"/>
                </a:solidFill>
                <a:effectLst/>
                <a:latin typeface="Arial" panose="020B0604020202020204" pitchFamily="34" charset="0"/>
              </a:rPr>
              <a:t> thereon. 15. Also he made before the house two pillars of thirty and five cubits high, and the chapiter that was on the top of each of them was five cubits. 16. And he made chains, as in the oracle, and put them on the heads of the pillars; and made an hundred pomegranates, and put them on the chains. 17. And he reared up the pillars before the temple, one on the right hand, and the other on the left; and called the name of that on the right hand </a:t>
            </a:r>
            <a:r>
              <a:rPr lang="en-US" dirty="0" err="1">
                <a:solidFill>
                  <a:srgbClr val="000000"/>
                </a:solidFill>
                <a:effectLst/>
                <a:latin typeface="Arial" panose="020B0604020202020204" pitchFamily="34" charset="0"/>
              </a:rPr>
              <a:t>Jachin</a:t>
            </a:r>
            <a:r>
              <a:rPr lang="en-US" dirty="0">
                <a:solidFill>
                  <a:srgbClr val="000000"/>
                </a:solidFill>
                <a:effectLst/>
                <a:latin typeface="Arial" panose="020B0604020202020204" pitchFamily="34" charset="0"/>
              </a:rPr>
              <a:t>, and the name of that on the left Boaz. 4:1. Moreover he made an altar of brass, twenty cubits the length thereof, and twenty cubits the breadth thereof, and ten cubits the height thereof. 2. Also he made a molten sea of ten cubits from brim to brim, round in compass, and five cubits the height thereof; and a line of thirty cubits did compass it round about. 3. And under it was the similitude of oxen, which did compass it round about: ten in a cubit, compassing the sea round about. Two rows of oxen were cast, when it was cast. 4. It stood upon twelve oxen, three looking toward the north, and three looking toward the west, and three looking toward the south, and three looking toward the east: and the sea was set above upon them, and all their hinder parts were inward. 5. And the thickness of it was an handbreadth, and the brim of it like the work of the brim of a cup, with flowers of lilies; and it received and held three thousand baths. 6. He made also ten lavers, and put five on the right hand, and five on the left, to wash in them: such things as they offered for the burnt offering they washed in them; but the sea was for the priests to wash in. 7. And he made ten candlesticks of gold according to their form, and set them in the temple, five on the right hand, and five on the left. 8. He made also ten tables, and placed them in the temple, five on the right side, and five on the left. And he made an hundred basons of gold. 9. Furthermore he made the court of the priests, and the great court, and doors for the court, and overlaid the doors of them with brass. 10. And he set the sea on the right side of the east end, over against the south. 11. And </a:t>
            </a:r>
            <a:r>
              <a:rPr lang="en-US" dirty="0" err="1">
                <a:solidFill>
                  <a:srgbClr val="000000"/>
                </a:solidFill>
                <a:effectLst/>
                <a:latin typeface="Arial" panose="020B0604020202020204" pitchFamily="34" charset="0"/>
              </a:rPr>
              <a:t>Huram</a:t>
            </a:r>
            <a:r>
              <a:rPr lang="en-US" dirty="0">
                <a:solidFill>
                  <a:srgbClr val="000000"/>
                </a:solidFill>
                <a:effectLst/>
                <a:latin typeface="Arial" panose="020B0604020202020204" pitchFamily="34" charset="0"/>
              </a:rPr>
              <a:t> made the pots, and the shovels, and the basons. And </a:t>
            </a:r>
            <a:r>
              <a:rPr lang="en-US" dirty="0" err="1">
                <a:solidFill>
                  <a:srgbClr val="000000"/>
                </a:solidFill>
                <a:effectLst/>
                <a:latin typeface="Arial" panose="020B0604020202020204" pitchFamily="34" charset="0"/>
              </a:rPr>
              <a:t>Huram</a:t>
            </a:r>
            <a:r>
              <a:rPr lang="en-US" dirty="0">
                <a:solidFill>
                  <a:srgbClr val="000000"/>
                </a:solidFill>
                <a:effectLst/>
                <a:latin typeface="Arial" panose="020B0604020202020204" pitchFamily="34" charset="0"/>
              </a:rPr>
              <a:t> finished the work that he was to make for king Solomon for the house of God; 12. To wit, the two pillars, and the pommels, and the chapiters which were on the top of the two pillars, and the two wreaths to cover the two pommels of the chapiters which were on the top of the pillars; 13. And four hundred pomegranates on the two wreaths; two rows of pomegranates on each wreath, to cover the two pommels of the chapiters which were upon the pillars. 14. He made also bases, and lavers made he upon the bases; 15. One sea, and twelve oxen under it. 16. The pots also, and the shovels, and the fleshhooks, and all their instruments, did </a:t>
            </a:r>
            <a:r>
              <a:rPr lang="en-US" dirty="0" err="1">
                <a:solidFill>
                  <a:srgbClr val="000000"/>
                </a:solidFill>
                <a:effectLst/>
                <a:latin typeface="Arial" panose="020B0604020202020204" pitchFamily="34" charset="0"/>
              </a:rPr>
              <a:t>Huram</a:t>
            </a:r>
            <a:r>
              <a:rPr lang="en-US" dirty="0">
                <a:solidFill>
                  <a:srgbClr val="000000"/>
                </a:solidFill>
                <a:effectLst/>
                <a:latin typeface="Arial" panose="020B0604020202020204" pitchFamily="34" charset="0"/>
              </a:rPr>
              <a:t> his father make to king Solomon for the house of the </a:t>
            </a:r>
            <a:r>
              <a:rPr lang="en-US" cap="small" dirty="0">
                <a:solidFill>
                  <a:srgbClr val="000000"/>
                </a:solidFill>
                <a:effectLst/>
                <a:latin typeface="Arial" panose="020B0604020202020204" pitchFamily="34" charset="0"/>
              </a:rPr>
              <a:t>Lord</a:t>
            </a:r>
            <a:r>
              <a:rPr lang="en-US" dirty="0">
                <a:solidFill>
                  <a:srgbClr val="000000"/>
                </a:solidFill>
                <a:effectLst/>
                <a:latin typeface="Arial" panose="020B0604020202020204" pitchFamily="34" charset="0"/>
              </a:rPr>
              <a:t> of bright brass. 17. In the plain of Jordan did the king cast them, in the clay ground between Succoth and </a:t>
            </a:r>
            <a:r>
              <a:rPr lang="en-US" dirty="0" err="1">
                <a:solidFill>
                  <a:srgbClr val="000000"/>
                </a:solidFill>
                <a:effectLst/>
                <a:latin typeface="Arial" panose="020B0604020202020204" pitchFamily="34" charset="0"/>
              </a:rPr>
              <a:t>Zeredathah</a:t>
            </a:r>
            <a:r>
              <a:rPr lang="en-US" dirty="0">
                <a:solidFill>
                  <a:srgbClr val="000000"/>
                </a:solidFill>
                <a:effectLst/>
                <a:latin typeface="Arial" panose="020B0604020202020204" pitchFamily="34" charset="0"/>
              </a:rPr>
              <a:t>. 18. Thus Solomon made all these vessels in great abundance: for the weight of the brass could not be found out. 19. And Solomon made all the vessels that were for the house of God, the golden altar also, and the tables whereon the shewbread was set; 20. Moreover the candlesticks with their lamps, that they should burn after the manner before the oracle, of pure gold; 21. And the flowers, and the lamps, and the tongs, made he of gold, and that perfect gold; 22. And the snuffers, and the basons, and the spoons, and the censers, of pure gold: and the entry of the house, the inner doors thereof for the most holy place, and the doors of the house of the temple, were of gold.</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val="0"/>
              </a:ext>
            </a:extLst>
          </a:blip>
          <a:srcRect l="1068" t="16913" r="290" b="38355"/>
          <a:stretch/>
        </p:blipFill>
        <p:spPr>
          <a:xfrm>
            <a:off x="910796" y="1056357"/>
            <a:ext cx="16466408"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006E97"/>
          </a:solidFill>
        </p:spPr>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006E9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60053" y="6300030"/>
            <a:ext cx="9924056" cy="2656496"/>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800" i="1" spc="169" dirty="0">
                <a:solidFill>
                  <a:srgbClr val="1C2327"/>
                </a:solidFill>
                <a:effectLst/>
                <a:latin typeface="Corbel" panose="020B0503020204020204" pitchFamily="34" charset="0"/>
              </a:rPr>
              <a:t>As the chosen heir to King David’s throne, Solomon fulfilled a unique role in biblical history. After experiencing God’s presence, Solomon showed his God-given wisdom for a time before making some foolish decisions. The content of these books will challenge students to seek God wholeheartedly.</a:t>
            </a:r>
            <a:endParaRPr lang="en-US" sz="28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2023—UNIT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515130" y="6371422"/>
            <a:ext cx="9479848" cy="2700527"/>
            <a:chOff x="1358745" y="6292666"/>
            <a:chExt cx="9824706" cy="270052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878592" y="6292666"/>
              <a:ext cx="9304859"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LIFE AND </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WRITINGS OF</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358745" y="8166235"/>
              <a:ext cx="5661849"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SOLOMON</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006E97"/>
          </a:solidFill>
          <a:ln>
            <a:noFill/>
          </a:ln>
        </p:spPr>
      </p:sp>
    </p:spTree>
    <p:extLst>
      <p:ext uri="{BB962C8B-B14F-4D97-AF65-F5344CB8AC3E}">
        <p14:creationId xmlns:p14="http://schemas.microsoft.com/office/powerpoint/2010/main" val="81012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Tree>
    <p:extLst>
      <p:ext uri="{BB962C8B-B14F-4D97-AF65-F5344CB8AC3E}">
        <p14:creationId xmlns:p14="http://schemas.microsoft.com/office/powerpoint/2010/main" val="1115354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006E97">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06921" y="1941848"/>
            <a:ext cx="13271279"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006E97">
                <a:alpha val="81961"/>
              </a:srgbClr>
            </a:solidFill>
          </p:spPr>
        </p:sp>
        <p:sp>
          <p:nvSpPr>
            <p:cNvPr id="6" name="AutoShape 5">
              <a:extLst>
                <a:ext uri="{FF2B5EF4-FFF2-40B4-BE49-F238E27FC236}">
                  <a16:creationId xmlns:a16="http://schemas.microsoft.com/office/drawing/2014/main" id="{9586F3AF-70B3-487A-CA7C-E4F73E368FEB}"/>
                </a:ext>
              </a:extLst>
            </p:cNvPr>
            <p:cNvSpPr/>
            <p:nvPr/>
          </p:nvSpPr>
          <p:spPr>
            <a:xfrm rot="5400000">
              <a:off x="390925" y="3736033"/>
              <a:ext cx="5695040" cy="167099"/>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595432" y="2246324"/>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151305" y="3982273"/>
              <a:ext cx="2852286" cy="227438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marL="0" marR="0" lvl="0" indent="0" algn="ctr" defTabSz="914400" rtl="0" eaLnBrk="1" fontAlgn="auto" latinLnBrk="0" hangingPunct="1">
                <a:lnSpc>
                  <a:spcPts val="3359"/>
                </a:lnSpc>
                <a:spcBef>
                  <a:spcPts val="0"/>
                </a:spcBef>
                <a:spcAft>
                  <a:spcPts val="0"/>
                </a:spcAft>
                <a:buClrTx/>
                <a:buSzTx/>
                <a:buFontTx/>
                <a:buNone/>
                <a:tabLst/>
                <a:defRPr/>
              </a:pPr>
              <a:r>
                <a:rPr lang="en-US" sz="2400" dirty="0">
                  <a:solidFill>
                    <a:srgbClr val="FFFFFF"/>
                  </a:solidFill>
                  <a:latin typeface="Franklin Gothic Medium" panose="020B0603020102020204" pitchFamily="34" charset="0"/>
                </a:rPr>
                <a:t>1 Kings 6:11–12</a:t>
              </a:r>
            </a:p>
            <a:p>
              <a:pPr marL="0" marR="0" lvl="0" indent="0" algn="ctr" defTabSz="914400" rtl="0" eaLnBrk="1" fontAlgn="auto" latinLnBrk="0" hangingPunct="1">
                <a:lnSpc>
                  <a:spcPts val="3359"/>
                </a:lnSpc>
                <a:spcBef>
                  <a:spcPts val="0"/>
                </a:spcBef>
                <a:spcAft>
                  <a:spcPts val="0"/>
                </a:spcAft>
                <a:buClrTx/>
                <a:buSzTx/>
                <a:buFontTx/>
                <a:buNone/>
                <a:tabLst/>
                <a:defRPr/>
              </a:pPr>
              <a:endParaRPr lang="en-US" sz="2400" dirty="0">
                <a:solidFill>
                  <a:srgbClr val="FFFFFF"/>
                </a:solidFill>
                <a:latin typeface="Franklin Gothic Medium" panose="020B0603020102020204" pitchFamily="34" charset="0"/>
              </a:endParaRPr>
            </a:p>
            <a:p>
              <a:pPr marL="0" marR="0" lvl="0" indent="0" algn="ctr" defTabSz="914400" rtl="0" eaLnBrk="1" fontAlgn="auto" latinLnBrk="0" hangingPunct="1">
                <a:lnSpc>
                  <a:spcPts val="3359"/>
                </a:lnSpc>
                <a:spcBef>
                  <a:spcPts val="0"/>
                </a:spcBef>
                <a:spcAft>
                  <a:spcPts val="0"/>
                </a:spcAft>
                <a:buClrTx/>
                <a:buSzTx/>
                <a:buFontTx/>
                <a:buNone/>
                <a:tabLst/>
                <a:defRPr/>
              </a:pPr>
              <a:endParaRPr lang="en-US" sz="2400" dirty="0">
                <a:solidFill>
                  <a:srgbClr val="FFFFFF"/>
                </a:solidFill>
                <a:latin typeface="Franklin Gothic Medium" panose="020B0603020102020204" pitchFamily="34" charset="0"/>
              </a:endParaRPr>
            </a:p>
          </p:txBody>
        </p:sp>
      </p:grpSp>
    </p:spTree>
    <p:extLst>
      <p:ext uri="{BB962C8B-B14F-4D97-AF65-F5344CB8AC3E}">
        <p14:creationId xmlns:p14="http://schemas.microsoft.com/office/powerpoint/2010/main" val="29239278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066" t="6525" r="31443" b="1592"/>
          <a:stretch/>
        </p:blipFill>
        <p:spPr>
          <a:xfrm>
            <a:off x="1019840" y="1104900"/>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48599" y="2875978"/>
            <a:ext cx="10439401" cy="1897820"/>
          </a:xfrm>
          <a:prstGeom prst="rect">
            <a:avLst/>
          </a:prstGeom>
          <a:solidFill>
            <a:srgbClr val="006E97"/>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8677275" y="3055446"/>
            <a:ext cx="7324725"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WISE PREPARATIONS FOR BUILDING</a:t>
            </a:r>
          </a:p>
        </p:txBody>
      </p:sp>
    </p:spTree>
    <p:extLst>
      <p:ext uri="{BB962C8B-B14F-4D97-AF65-F5344CB8AC3E}">
        <p14:creationId xmlns:p14="http://schemas.microsoft.com/office/powerpoint/2010/main" val="33479257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889" r="22752" b="11193"/>
          <a:stretch/>
        </p:blipFill>
        <p:spPr>
          <a:xfrm>
            <a:off x="102788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006E97"/>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8676460" y="3440167"/>
            <a:ext cx="6825119"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THE TEMPLE BUILT</a:t>
            </a:r>
          </a:p>
        </p:txBody>
      </p:sp>
    </p:spTree>
    <p:extLst>
      <p:ext uri="{BB962C8B-B14F-4D97-AF65-F5344CB8AC3E}">
        <p14:creationId xmlns:p14="http://schemas.microsoft.com/office/powerpoint/2010/main" val="2291955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9017" t="25" r="15505" b="-25"/>
          <a:stretch/>
        </p:blipFill>
        <p:spPr>
          <a:xfrm>
            <a:off x="1028699" y="1105786"/>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338199" y="2857499"/>
            <a:ext cx="10975201" cy="1897820"/>
          </a:xfrm>
          <a:prstGeom prst="rect">
            <a:avLst/>
          </a:prstGeom>
          <a:solidFill>
            <a:srgbClr val="006E97"/>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453437" y="3036967"/>
            <a:ext cx="7396163"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3. GOD’S PRESENCE FILLS THE TEMPLE</a:t>
            </a:r>
          </a:p>
        </p:txBody>
      </p:sp>
    </p:spTree>
    <p:extLst>
      <p:ext uri="{BB962C8B-B14F-4D97-AF65-F5344CB8AC3E}">
        <p14:creationId xmlns:p14="http://schemas.microsoft.com/office/powerpoint/2010/main" val="36459154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609600" y="342900"/>
            <a:ext cx="9123041"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00200" y="878100"/>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val="0"/>
              </a:ext>
            </a:extLst>
          </a:blip>
          <a:srcRect t="66929" b="12913"/>
          <a:stretch/>
        </p:blipFill>
        <p:spPr>
          <a:xfrm>
            <a:off x="910796" y="1056357"/>
            <a:ext cx="16466408"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006E97"/>
          </a:solidFill>
        </p:spPr>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006E97">
              <a:alpha val="35000"/>
            </a:srgbClr>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80986" y="6831617"/>
            <a:ext cx="9677400" cy="1593321"/>
          </a:xfrm>
          <a:prstGeom prst="rect">
            <a:avLst/>
          </a:prstGeom>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3200" i="1" spc="169" dirty="0">
                <a:solidFill>
                  <a:srgbClr val="1C2327"/>
                </a:solidFill>
                <a:effectLst/>
                <a:latin typeface="Corbel" panose="020B0503020204020204" pitchFamily="34" charset="0"/>
              </a:rPr>
              <a:t>As the heir to King David’s throne, Solomon fulfilled a unique role in biblical history. His life and writings challenge us to seek God wholeheartedly.</a:t>
            </a:r>
            <a:endParaRPr lang="en-US" sz="32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2023—UNIT 2</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515130" y="6371422"/>
            <a:ext cx="9479848" cy="2700527"/>
            <a:chOff x="1358745" y="6292666"/>
            <a:chExt cx="9824706" cy="270052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878592" y="6292666"/>
              <a:ext cx="9304859" cy="1508105"/>
            </a:xfrm>
            <a:prstGeom prst="rect">
              <a:avLst/>
            </a:prstGeom>
          </p:spPr>
          <p:txBody>
            <a:bodyPr wrap="square" lIns="0" tIns="0" rIns="0" bIns="0" rtlCol="0" anchor="t">
              <a:spAutoFit/>
            </a:bodyPr>
            <a:lstStyle/>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LIFE AND </a:t>
              </a:r>
            </a:p>
            <a:p>
              <a:pPr>
                <a:lnSpc>
                  <a:spcPct val="10000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WRITINGS OF</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358745" y="8166235"/>
              <a:ext cx="5661849"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SOLOMON</a:t>
              </a:r>
            </a:p>
          </p:txBody>
        </p:sp>
      </p:grpSp>
    </p:spTree>
    <p:extLst>
      <p:ext uri="{BB962C8B-B14F-4D97-AF65-F5344CB8AC3E}">
        <p14:creationId xmlns:p14="http://schemas.microsoft.com/office/powerpoint/2010/main" val="1704872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87128" y="5143500"/>
            <a:ext cx="8600872" cy="62928"/>
          </a:xfrm>
          <a:prstGeom prst="rect">
            <a:avLst/>
          </a:prstGeom>
          <a:solidFill>
            <a:srgbClr val="006E97"/>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ln>
            <a:noFill/>
          </a:ln>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22076"/>
            <a:ext cx="9912927" cy="64008"/>
          </a:xfrm>
          <a:prstGeom prst="rect">
            <a:avLst/>
          </a:prstGeom>
          <a:solidFill>
            <a:srgbClr val="006E97"/>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051560" y="2452910"/>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val="0"/>
              </a:ext>
            </a:extLst>
          </a:blip>
          <a:srcRect t="3268" b="3268"/>
          <a:stretch/>
        </p:blipFill>
        <p:spPr>
          <a:xfrm>
            <a:off x="1282208" y="990600"/>
            <a:ext cx="15765638" cy="83058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1" cy="2228554"/>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2023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p>
            <a:p>
              <a:pPr>
                <a:lnSpc>
                  <a:spcPts val="3328"/>
                </a:lnSpc>
              </a:pP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006E97"/>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006E97"/>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006E97"/>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73" r:id="rId2"/>
    <p:sldLayoutId id="2147483659" r:id="rId3"/>
    <p:sldLayoutId id="2147483672" r:id="rId4"/>
    <p:sldLayoutId id="2147483670" r:id="rId5"/>
    <p:sldLayoutId id="2147483666" r:id="rId6"/>
    <p:sldLayoutId id="2147483667" r:id="rId7"/>
    <p:sldLayoutId id="2147483671" r:id="rId8"/>
    <p:sldLayoutId id="2147483658" r:id="rId9"/>
    <p:sldLayoutId id="2147483674" r:id="rId10"/>
    <p:sldLayoutId id="214748367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006E97"/>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10—BUILDING THE TEMPLE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Placeholder 3" descr="Shape&#10;&#10;Description automatically generated with medium confidence">
            <a:extLst>
              <a:ext uri="{FF2B5EF4-FFF2-40B4-BE49-F238E27FC236}">
                <a16:creationId xmlns:a16="http://schemas.microsoft.com/office/drawing/2014/main" id="{9ED2DA88-F3E5-BC96-4157-EA32F342DE4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69" b="369"/>
          <a:stretch>
            <a:fillRect/>
          </a:stretch>
        </p:blipFill>
        <p:spPr>
          <a:xfrm>
            <a:off x="459719" y="419100"/>
            <a:ext cx="17368561" cy="8762999"/>
          </a:xfrm>
        </p:spPr>
      </p:pic>
      <p:sp>
        <p:nvSpPr>
          <p:cNvPr id="7" name="TextBox 6">
            <a:extLst>
              <a:ext uri="{FF2B5EF4-FFF2-40B4-BE49-F238E27FC236}">
                <a16:creationId xmlns:a16="http://schemas.microsoft.com/office/drawing/2014/main" id="{5BED0E3B-AE1F-4531-1AB0-03BB2452B6FC}"/>
              </a:ext>
            </a:extLst>
          </p:cNvPr>
          <p:cNvSpPr txBox="1"/>
          <p:nvPr/>
        </p:nvSpPr>
        <p:spPr>
          <a:xfrm>
            <a:off x="4648199" y="9486900"/>
            <a:ext cx="9144000" cy="646331"/>
          </a:xfrm>
          <a:prstGeom prst="rect">
            <a:avLst/>
          </a:prstGeom>
          <a:noFill/>
        </p:spPr>
        <p:txBody>
          <a:bodyPr wrap="square">
            <a:spAutoFit/>
          </a:bodyPr>
          <a:lstStyle/>
          <a:p>
            <a:pPr algn="ctr"/>
            <a:r>
              <a:rPr lang="en-US" dirty="0">
                <a:effectLst/>
                <a:latin typeface="Franklin Gothic Medium" panose="020B0603020102020204" pitchFamily="34" charset="0"/>
              </a:rPr>
              <a:t>ADULT RESOURCE PACKET • Summer 2023</a:t>
            </a:r>
          </a:p>
          <a:p>
            <a:pPr algn="ctr"/>
            <a:r>
              <a:rPr lang="en-US" dirty="0">
                <a:effectLst/>
                <a:latin typeface="Franklin Gothic Medium" panose="020B0603020102020204" pitchFamily="34" charset="0"/>
              </a:rPr>
              <a:t>© 2023 Gospel Publishing House. For classroom use only.</a:t>
            </a:r>
          </a:p>
        </p:txBody>
      </p:sp>
    </p:spTree>
    <p:extLst>
      <p:ext uri="{BB962C8B-B14F-4D97-AF65-F5344CB8AC3E}">
        <p14:creationId xmlns:p14="http://schemas.microsoft.com/office/powerpoint/2010/main" val="3372638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543300"/>
            <a:ext cx="9829800" cy="16619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the immense size and value of the temple teach us about who God is and how we ought to approach Him? </a:t>
            </a: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48800" y="563081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6:11–13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48800" y="5143500"/>
            <a:ext cx="5588236"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MAGNIFICENT STRUCTURE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48800" y="692601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6:11–13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48800" y="6451397"/>
            <a:ext cx="7160301"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WALK, OBEY, AND KEEP</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838200" y="3695700"/>
            <a:ext cx="92964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the difference between living rightly to obey and honor God and living under religious legalism?</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 has always linked obedience to a good and healthy relationship with Him, both in the Old and New Testaments?</a:t>
            </a: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140456" y="570092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5:1–6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140456" y="5246399"/>
            <a:ext cx="90260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HOLY UTENSILS BROUGHT TO THE HOUSE</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457200" y="3771900"/>
            <a:ext cx="9525000" cy="401648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mean for God’s people to </a:t>
            </a:r>
            <a:b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b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be unified?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Name some things that damage our unity. How can these things be avoided?</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18600" y="5143500"/>
            <a:ext cx="9361967" cy="985591"/>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HOLY UTENSILS BROUGHT TO THE HOUSE</a:t>
            </a:r>
          </a:p>
          <a:p>
            <a:pPr>
              <a:lnSpc>
                <a:spcPts val="4160"/>
              </a:lnSpc>
            </a:pPr>
            <a:r>
              <a:rPr lang="en-US" sz="3200" spc="169" dirty="0">
                <a:solidFill>
                  <a:srgbClr val="FFFFFF"/>
                </a:solidFill>
                <a:latin typeface="Franklin Gothic Medium" panose="020B0603020102020204" pitchFamily="34" charset="0"/>
              </a:rPr>
              <a:t>2 Chronicles 5:1–6</a:t>
            </a:r>
          </a:p>
        </p:txBody>
      </p:sp>
      <p:sp>
        <p:nvSpPr>
          <p:cNvPr id="6" name="TextBox 7">
            <a:extLst>
              <a:ext uri="{FF2B5EF4-FFF2-40B4-BE49-F238E27FC236}">
                <a16:creationId xmlns:a16="http://schemas.microsoft.com/office/drawing/2014/main" id="{F0007A59-C0AE-7C55-2754-C92195DFE286}"/>
              </a:ext>
            </a:extLst>
          </p:cNvPr>
          <p:cNvSpPr txBox="1"/>
          <p:nvPr/>
        </p:nvSpPr>
        <p:spPr>
          <a:xfrm>
            <a:off x="9144000" y="7126195"/>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5:7–14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118600" y="6610721"/>
            <a:ext cx="8873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GLORY OF THE LORD FILLED THE HOUSE</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AFFBC0-2734-7952-B3B3-2726064390A8}"/>
              </a:ext>
            </a:extLst>
          </p:cNvPr>
          <p:cNvSpPr txBox="1"/>
          <p:nvPr/>
        </p:nvSpPr>
        <p:spPr>
          <a:xfrm>
            <a:off x="990600" y="3771900"/>
            <a:ext cx="86868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we might respond to God’s presence among us?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Describe a time when you were powerfully moved by God’s presence. What was your reaction?</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3151451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143000" y="2476500"/>
            <a:ext cx="7772400" cy="7315200"/>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Seek out Christian friends who have blessed you in some way through the use of their talents, and thank them for what they have done. </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Ask God to show you new ways you might be of service in the kingdom </a:t>
            </a:r>
            <a:br>
              <a:rPr lang="en-US" sz="3600" dirty="0">
                <a:solidFill>
                  <a:schemeClr val="bg1"/>
                </a:solidFill>
                <a:latin typeface="Corbel" panose="020B0503020204020204" pitchFamily="34" charset="0"/>
                <a:ea typeface="Palatino" pitchFamily="2" charset="77"/>
                <a:cs typeface="Calibri" panose="020F0502020204030204" pitchFamily="34" charset="0"/>
              </a:rPr>
            </a:br>
            <a:r>
              <a:rPr lang="en-US" sz="3600" dirty="0">
                <a:solidFill>
                  <a:schemeClr val="bg1"/>
                </a:solidFill>
                <a:latin typeface="Corbel" panose="020B0503020204020204" pitchFamily="34" charset="0"/>
                <a:ea typeface="Palatino" pitchFamily="2" charset="77"/>
                <a:cs typeface="Calibri" panose="020F0502020204030204" pitchFamily="34" charset="0"/>
              </a:rPr>
              <a:t>of God. </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Pray that you will more fully appreciate the glory and greatness of God, and express that appreciation with worship and obedience to Him.</a:t>
            </a:r>
          </a:p>
          <a:p>
            <a:pPr marL="571500" indent="-571500">
              <a:spcAft>
                <a:spcPts val="1800"/>
              </a:spcAft>
              <a:buFont typeface="Arial" panose="020B0604020202020204" pitchFamily="34" charset="0"/>
              <a:buChar char="•"/>
            </a:pPr>
            <a:endParaRPr lang="en-US" sz="3600" dirty="0">
              <a:solidFill>
                <a:schemeClr val="bg1"/>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05500"/>
            <a:ext cx="7906385" cy="3924151"/>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We must desire, prepare for, and make room for the presence of God in our lives.</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64519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11</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DEDICATING THE TEMPLE</a:t>
            </a: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730154" y="5400264"/>
            <a:ext cx="8018584" cy="3924151"/>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Meticulous instructions from God require meticulous acts of obedience.</a:t>
            </a: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a:p>
            <a:pPr>
              <a:spcAft>
                <a:spcPts val="3000"/>
              </a:spcAft>
            </a:pPr>
            <a:endParaRPr lang="en-US" sz="3600" i="1" dirty="0">
              <a:solidFill>
                <a:schemeClr val="bg1">
                  <a:lumMod val="95000"/>
                </a:schemeClr>
              </a:solidFill>
              <a:latin typeface="Corbel" panose="020B0503020204020204" pitchFamily="34" charset="0"/>
            </a:endParaRPr>
          </a:p>
        </p:txBody>
      </p:sp>
      <p:sp>
        <p:nvSpPr>
          <p:cNvPr id="4" name="TextBox 6">
            <a:extLst>
              <a:ext uri="{FF2B5EF4-FFF2-40B4-BE49-F238E27FC236}">
                <a16:creationId xmlns:a16="http://schemas.microsoft.com/office/drawing/2014/main" id="{E7D41ED7-86E6-A096-0235-1756E32ED234}"/>
              </a:ext>
            </a:extLst>
          </p:cNvPr>
          <p:cNvSpPr txBox="1"/>
          <p:nvPr/>
        </p:nvSpPr>
        <p:spPr>
          <a:xfrm>
            <a:off x="9730154" y="3286299"/>
            <a:ext cx="7110046"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10</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BUILDING THE TEMPLE</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5715000" y="2219238"/>
            <a:ext cx="10439400" cy="5848524"/>
          </a:xfrm>
          <a:prstGeom prst="rect">
            <a:avLst/>
          </a:prstGeom>
        </p:spPr>
        <p:txBody>
          <a:bodyPr wrap="square" lIns="0" tIns="0" rIns="0" bIns="0" rtlCol="0" anchor="ctr">
            <a:spAutoFit/>
          </a:bodyPr>
          <a:lstStyle/>
          <a:p>
            <a:pPr>
              <a:lnSpc>
                <a:spcPts val="6599"/>
              </a:lnSpc>
            </a:pPr>
            <a:r>
              <a:rPr lang="en-US" sz="4000" dirty="0">
                <a:solidFill>
                  <a:srgbClr val="FFFFFF"/>
                </a:solidFill>
                <a:latin typeface="Corbel" panose="020B0503020204020204" pitchFamily="34" charset="0"/>
              </a:rPr>
              <a:t>The word of the </a:t>
            </a:r>
            <a:r>
              <a:rPr lang="en-US" sz="4000" cap="small" dirty="0">
                <a:solidFill>
                  <a:srgbClr val="FFFFFF"/>
                </a:solidFill>
                <a:latin typeface="Corbel" panose="020B0503020204020204" pitchFamily="34" charset="0"/>
              </a:rPr>
              <a:t>Lord</a:t>
            </a:r>
            <a:r>
              <a:rPr lang="en-US" sz="4000" dirty="0">
                <a:solidFill>
                  <a:srgbClr val="FFFFFF"/>
                </a:solidFill>
                <a:latin typeface="Corbel" panose="020B0503020204020204" pitchFamily="34" charset="0"/>
              </a:rPr>
              <a:t> came to Solomon, saying, Concerning this house which thou art in building, if thou wilt walk in my statutes, and execute my judgments, and keep all my commandments to walk in them; then will I perform my word with thee, which I </a:t>
            </a:r>
            <a:r>
              <a:rPr lang="en-US" sz="4000" dirty="0" err="1">
                <a:solidFill>
                  <a:srgbClr val="FFFFFF"/>
                </a:solidFill>
                <a:latin typeface="Corbel" panose="020B0503020204020204" pitchFamily="34" charset="0"/>
              </a:rPr>
              <a:t>spake</a:t>
            </a:r>
            <a:r>
              <a:rPr lang="en-US" sz="4000" dirty="0">
                <a:solidFill>
                  <a:srgbClr val="FFFFFF"/>
                </a:solidFill>
                <a:latin typeface="Corbel" panose="020B0503020204020204" pitchFamily="34" charset="0"/>
              </a:rPr>
              <a:t> unto David thy father. (</a:t>
            </a:r>
            <a:r>
              <a:rPr lang="en-US" sz="4000" cap="small" dirty="0" err="1">
                <a:solidFill>
                  <a:srgbClr val="FFFFFF"/>
                </a:solidFill>
                <a:latin typeface="Corbel" panose="020B0503020204020204" pitchFamily="34" charset="0"/>
              </a:rPr>
              <a:t>kjv</a:t>
            </a:r>
            <a:r>
              <a:rPr lang="en-US" sz="4000" dirty="0">
                <a:solidFill>
                  <a:srgbClr val="FFFFFF"/>
                </a:solidFill>
                <a:latin typeface="Corbel" panose="020B0503020204020204" pitchFamily="34" charset="0"/>
              </a:rPr>
              <a:t>) </a:t>
            </a:r>
          </a:p>
          <a:p>
            <a:pPr>
              <a:lnSpc>
                <a:spcPts val="6599"/>
              </a:lnSpc>
            </a:pPr>
            <a:endParaRPr lang="en-US" sz="4000" dirty="0">
              <a:solidFill>
                <a:srgbClr val="FFFFFF"/>
              </a:solidFill>
              <a:latin typeface="Corbel" panose="020B0503020204020204" pitchFamily="34" charset="0"/>
            </a:endParaRP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5715000" y="2247900"/>
            <a:ext cx="10363200" cy="5029197"/>
          </a:xfrm>
          <a:prstGeom prst="rect">
            <a:avLst/>
          </a:prstGeom>
        </p:spPr>
        <p:txBody>
          <a:bodyPr wrap="square" lIns="0" tIns="0" rIns="0" bIns="0" rtlCol="0" anchor="ctr">
            <a:spAutoFit/>
          </a:bodyPr>
          <a:lstStyle/>
          <a:p>
            <a:pPr>
              <a:lnSpc>
                <a:spcPts val="6599"/>
              </a:lnSpc>
            </a:pPr>
            <a:r>
              <a:rPr lang="en-US" sz="4800" dirty="0">
                <a:solidFill>
                  <a:srgbClr val="FFFFFF"/>
                </a:solidFill>
                <a:latin typeface="Corbel" panose="020B0503020204020204" pitchFamily="34" charset="0"/>
              </a:rPr>
              <a:t>The </a:t>
            </a:r>
            <a:r>
              <a:rPr lang="en-US" sz="4800" cap="small" dirty="0">
                <a:solidFill>
                  <a:srgbClr val="FFFFFF"/>
                </a:solidFill>
                <a:latin typeface="Corbel" panose="020B0503020204020204" pitchFamily="34" charset="0"/>
              </a:rPr>
              <a:t>Lord</a:t>
            </a:r>
            <a:r>
              <a:rPr lang="en-US" sz="4800" dirty="0">
                <a:solidFill>
                  <a:srgbClr val="FFFFFF"/>
                </a:solidFill>
                <a:latin typeface="Corbel" panose="020B0503020204020204" pitchFamily="34" charset="0"/>
              </a:rPr>
              <a:t> gave this message to Solomon: “Concerning this Temple you are building, if you keep all my decrees and regulations and obey all my commands, </a:t>
            </a:r>
            <a:br>
              <a:rPr lang="en-US" sz="4800" dirty="0">
                <a:solidFill>
                  <a:srgbClr val="FFFFFF"/>
                </a:solidFill>
                <a:latin typeface="Corbel" panose="020B0503020204020204" pitchFamily="34" charset="0"/>
              </a:rPr>
            </a:br>
            <a:r>
              <a:rPr lang="en-US" sz="4800" dirty="0">
                <a:solidFill>
                  <a:srgbClr val="FFFFFF"/>
                </a:solidFill>
                <a:latin typeface="Corbel" panose="020B0503020204020204" pitchFamily="34" charset="0"/>
              </a:rPr>
              <a:t>I will fulfill through you the promise I made to your father, David.” (</a:t>
            </a:r>
            <a:r>
              <a:rPr lang="en-US" sz="4800" cap="small" dirty="0" err="1">
                <a:solidFill>
                  <a:srgbClr val="FFFFFF"/>
                </a:solidFill>
                <a:latin typeface="Corbel" panose="020B0503020204020204" pitchFamily="34" charset="0"/>
              </a:rPr>
              <a:t>nlt</a:t>
            </a:r>
            <a:r>
              <a:rPr lang="en-US" sz="4800" dirty="0">
                <a:solidFill>
                  <a:srgbClr val="FFFFFF"/>
                </a:solidFill>
                <a:latin typeface="Corbel" panose="020B0503020204020204" pitchFamily="34" charset="0"/>
              </a:rPr>
              <a:t>)</a:t>
            </a:r>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69400" y="5105400"/>
            <a:ext cx="9829800" cy="974626"/>
          </a:xfrm>
          <a:prstGeom prst="rect">
            <a:avLst/>
          </a:prstGeom>
        </p:spPr>
        <p:txBody>
          <a:bodyPr wrap="square" lIns="0" tIns="0" rIns="0" bIns="0" rtlCol="0" anchor="t">
            <a:spAutoFit/>
          </a:bodyPr>
          <a:lstStyle/>
          <a:p>
            <a:pPr>
              <a:lnSpc>
                <a:spcPts val="3840"/>
              </a:lnSpc>
            </a:pPr>
            <a:r>
              <a:rPr lang="en-US" sz="3100" spc="160" dirty="0">
                <a:solidFill>
                  <a:srgbClr val="FFFFFF"/>
                </a:solidFill>
                <a:latin typeface="Franklin Gothic Medium" panose="020B0603020102020204" pitchFamily="34" charset="0"/>
              </a:rPr>
              <a:t>AID FROM A FRIEND</a:t>
            </a:r>
          </a:p>
          <a:p>
            <a:pPr>
              <a:lnSpc>
                <a:spcPts val="3840"/>
              </a:lnSpc>
            </a:pPr>
            <a:r>
              <a:rPr lang="en-US" sz="3200" spc="160" dirty="0">
                <a:solidFill>
                  <a:srgbClr val="FFFFFF"/>
                </a:solidFill>
                <a:latin typeface="Franklin Gothic Medium" panose="020B0603020102020204" pitchFamily="34" charset="0"/>
              </a:rPr>
              <a:t>1 Kings 5:1–12</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14400" y="3771900"/>
            <a:ext cx="91440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benefits and blessings that can come from good, godly relationships with unbelieving neighbors, friends, and business contacts?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ensure that our relationships with unbelievers are proper and godly?</a:t>
            </a:r>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113797"/>
            <a:ext cx="9601200" cy="974626"/>
          </a:xfrm>
          <a:prstGeom prst="rect">
            <a:avLst/>
          </a:prstGeom>
        </p:spPr>
        <p:txBody>
          <a:bodyPr wrap="square" lIns="0" tIns="0" rIns="0" bIns="0" rtlCol="0" anchor="t">
            <a:spAutoFit/>
          </a:bodyPr>
          <a:lstStyle/>
          <a:p>
            <a:pPr>
              <a:lnSpc>
                <a:spcPts val="3840"/>
              </a:lnSpc>
            </a:pPr>
            <a:r>
              <a:rPr lang="en-US" sz="3100" spc="160" dirty="0">
                <a:solidFill>
                  <a:srgbClr val="FFFFFF"/>
                </a:solidFill>
                <a:latin typeface="Franklin Gothic Medium" panose="020B0603020102020204" pitchFamily="34" charset="0"/>
              </a:rPr>
              <a:t>AID FROM A FRIEND</a:t>
            </a:r>
          </a:p>
          <a:p>
            <a:pPr>
              <a:lnSpc>
                <a:spcPts val="3840"/>
              </a:lnSpc>
            </a:pPr>
            <a:r>
              <a:rPr lang="en-US" sz="3200" spc="160" dirty="0">
                <a:solidFill>
                  <a:srgbClr val="FFFFFF"/>
                </a:solidFill>
                <a:latin typeface="Franklin Gothic Medium" panose="020B0603020102020204" pitchFamily="34" charset="0"/>
              </a:rPr>
              <a:t>1 Kings 5:1</a:t>
            </a:r>
            <a:r>
              <a:rPr lang="en-US" sz="3200" spc="169" dirty="0">
                <a:solidFill>
                  <a:srgbClr val="FFFFFF"/>
                </a:solidFill>
                <a:latin typeface="Franklin Gothic Medium" panose="020B0603020102020204" pitchFamily="34" charset="0"/>
              </a:rPr>
              <a:t>–12</a:t>
            </a:r>
            <a:endParaRPr lang="en-US" sz="3200" spc="160" dirty="0">
              <a:solidFill>
                <a:srgbClr val="FFFFFF"/>
              </a:solidFill>
              <a:latin typeface="Franklin Gothic Medium" panose="020B0603020102020204" pitchFamily="34" charset="0"/>
            </a:endParaRPr>
          </a:p>
        </p:txBody>
      </p:sp>
      <p:sp>
        <p:nvSpPr>
          <p:cNvPr id="6" name="TextBox 7">
            <a:extLst>
              <a:ext uri="{FF2B5EF4-FFF2-40B4-BE49-F238E27FC236}">
                <a16:creationId xmlns:a16="http://schemas.microsoft.com/office/drawing/2014/main" id="{F0007A59-C0AE-7C55-2754-C92195DFE286}"/>
              </a:ext>
            </a:extLst>
          </p:cNvPr>
          <p:cNvSpPr txBox="1"/>
          <p:nvPr/>
        </p:nvSpPr>
        <p:spPr>
          <a:xfrm>
            <a:off x="9169400" y="6956655"/>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5:13–18</a:t>
            </a:r>
          </a:p>
        </p:txBody>
      </p:sp>
      <p:sp>
        <p:nvSpPr>
          <p:cNvPr id="7" name="TextBox 8">
            <a:extLst>
              <a:ext uri="{FF2B5EF4-FFF2-40B4-BE49-F238E27FC236}">
                <a16:creationId xmlns:a16="http://schemas.microsoft.com/office/drawing/2014/main" id="{1CFCE852-AEAB-9DE9-6936-21CAFE062AD6}"/>
              </a:ext>
            </a:extLst>
          </p:cNvPr>
          <p:cNvSpPr txBox="1"/>
          <p:nvPr/>
        </p:nvSpPr>
        <p:spPr>
          <a:xfrm>
            <a:off x="9169400" y="6461355"/>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GATHERING MATERIALS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838200" y="3848100"/>
            <a:ext cx="92964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has your life been blessed by the talents and gifts of other Christians?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talents and gifts has God given to you, and how can you use these to bless those around you?</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372600" y="564918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3:1 through 4:22</a:t>
            </a:r>
          </a:p>
        </p:txBody>
      </p:sp>
      <p:sp>
        <p:nvSpPr>
          <p:cNvPr id="5" name="TextBox 6">
            <a:extLst>
              <a:ext uri="{FF2B5EF4-FFF2-40B4-BE49-F238E27FC236}">
                <a16:creationId xmlns:a16="http://schemas.microsoft.com/office/drawing/2014/main" id="{FB67BC36-FF11-8150-B054-E3F014E098FD}"/>
              </a:ext>
            </a:extLst>
          </p:cNvPr>
          <p:cNvSpPr txBox="1"/>
          <p:nvPr/>
        </p:nvSpPr>
        <p:spPr>
          <a:xfrm>
            <a:off x="9372600" y="5174573"/>
            <a:ext cx="9385830"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MAGNIFICENT STRUCTURE</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FCF0DF4F-ED78-554C-B2A3-6B4AFE101547}"/>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11923" id="{3C9A3B73-58D5-C24A-9F88-50EEB3B2511F}" vid="{B29F24A9-9247-784E-86F7-A904A7FAD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3137</TotalTime>
  <Words>6045</Words>
  <Application>Microsoft Macintosh PowerPoint</Application>
  <PresentationFormat>Custom</PresentationFormat>
  <Paragraphs>135</Paragraphs>
  <Slides>23</Slides>
  <Notes>22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Arial</vt:lpstr>
      <vt:lpstr>Franklin Gothic Medium</vt:lpstr>
      <vt:lpstr>Corbel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Crinklaw, Whitney</dc:creator>
  <cp:lastModifiedBy>Hightower, Liz</cp:lastModifiedBy>
  <cp:revision>20</cp:revision>
  <dcterms:created xsi:type="dcterms:W3CDTF">2023-01-23T20:04:18Z</dcterms:created>
  <dcterms:modified xsi:type="dcterms:W3CDTF">2023-03-24T16:08:09Z</dcterms:modified>
  <dc:identifier>DAEvRMTdTXk</dc:identifier>
</cp:coreProperties>
</file>