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1" r:id="rId18"/>
    <p:sldId id="273" r:id="rId19"/>
    <p:sldId id="284" r:id="rId20"/>
    <p:sldId id="283" r:id="rId21"/>
    <p:sldId id="288" r:id="rId22"/>
    <p:sldId id="289" r:id="rId23"/>
    <p:sldId id="290" r:id="rId24"/>
  </p:sldIdLst>
  <p:sldSz cx="18288000" cy="10287000"/>
  <p:notesSz cx="6858000" cy="9144000"/>
  <p:embeddedFontLst>
    <p:embeddedFont>
      <p:font typeface="Calibri" panose="020F0502020204030204" pitchFamily="34" charset="0"/>
      <p:regular r:id="rId26"/>
      <p:bold r:id="rId27"/>
      <p:italic r:id="rId28"/>
      <p:boldItalic r:id="rId29"/>
    </p:embeddedFont>
    <p:embeddedFont>
      <p:font typeface="Corbel" panose="020B0503020204020204" pitchFamily="34" charset="0"/>
      <p:regular r:id="rId30"/>
      <p:bold r:id="rId31"/>
      <p:italic r:id="rId32"/>
      <p:bold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E97"/>
    <a:srgbClr val="1C2327"/>
    <a:srgbClr val="B97B44"/>
    <a:srgbClr val="000000"/>
    <a:srgbClr val="D6A951"/>
    <a:srgbClr val="EC9C55"/>
    <a:srgbClr val="FFFAEC"/>
    <a:srgbClr val="694525"/>
    <a:srgbClr val="946235"/>
    <a:srgbClr val="B99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207" autoAdjust="0"/>
    <p:restoredTop sz="73741" autoAdjust="0"/>
  </p:normalViewPr>
  <p:slideViewPr>
    <p:cSldViewPr>
      <p:cViewPr varScale="1">
        <p:scale>
          <a:sx n="61" d="100"/>
          <a:sy n="61" d="100"/>
        </p:scale>
        <p:origin x="1264" y="2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dirty="0">
              <a:effectLst/>
              <a:latin typeface="Franklin Gothic Medium" panose="020B0603020102020204" pitchFamily="34" charset="0"/>
            </a:endParaRPr>
          </a:p>
          <a:p>
            <a:r>
              <a:rPr lang="en-US" dirty="0">
                <a:effectLst/>
                <a:latin typeface="Franklin Gothic Medium" panose="020B0603020102020204" pitchFamily="34" charset="0"/>
              </a:rPr>
              <a:t>There are few realities in the Christian life that bring us more hope and peace in turmoil than the knowledge that the God of the universe wants to dwell with us.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Opening Activity: </a:t>
            </a:r>
            <a:r>
              <a:rPr lang="en-US" dirty="0">
                <a:effectLst/>
                <a:latin typeface="Franklin Gothic Medium" panose="020B0603020102020204" pitchFamily="34" charset="0"/>
              </a:rPr>
              <a:t>People often use the expression happy place to describe somewhere they go or something they do when they feel overwhelmed or troubled by life. What are some places you might go or things you might do to divert your attention from the cares of life? Examples include hobbies, taking a walk in a familiar place, and spending time with family. Certainly, we can also think of spiritual pursuits such as prayer and praise. </a:t>
            </a:r>
            <a:endParaRPr lang="en-US" b="1" i="0" dirty="0"/>
          </a:p>
          <a:p>
            <a:endParaRPr lang="en-US" dirty="0">
              <a:effectLst/>
            </a:endParaRPr>
          </a:p>
          <a:p>
            <a:r>
              <a:rPr lang="en-US" dirty="0">
                <a:effectLst/>
                <a:latin typeface="Franklin Gothic Medium" panose="020B0603020102020204" pitchFamily="34" charset="0"/>
              </a:rPr>
              <a:t>Life can be overwhelming at times. Amid the worst of circumstances, however, believers have a hope and refuge unique to Christianity. We find rest in the presence of God. This reality didn’t begin in the New Testament. God has always desired to dwell with His people, a fact that will become especially clear as we study the dedication of the temple in 2 Chronicles 6–7. (Share your highlights from the following text.)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6:22–42</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r>
              <a:rPr lang="en-US" b="0" i="0" dirty="0">
                <a:solidFill>
                  <a:schemeClr val="tx1"/>
                </a:solidFill>
                <a:effectLst/>
                <a:latin typeface="+mn-lt"/>
              </a:rPr>
              <a:t>22. </a:t>
            </a:r>
            <a:r>
              <a:rPr lang="en-US" dirty="0">
                <a:solidFill>
                  <a:srgbClr val="000000"/>
                </a:solidFill>
                <a:effectLst/>
                <a:latin typeface="Arial" panose="020B0604020202020204" pitchFamily="34" charset="0"/>
              </a:rPr>
              <a:t>“If someone wrongs another person and is required to take an oath of innocence in front of your altar at this Temple, 23. then hear from heaven and judge between your servants—the accuser and the accused. Pay back the guilty as they deserve. Acquit the innocent because of their innocence. 24. “If your people Israel are defeated by their enemies because they have sinned against you, and if they turn back and acknowledge your name and pray to you here in this Temple, 25. then hear from heaven and forgive the sin of your people Israel and return them to this land you gave to them and to their ancestors. 26. “If the skies are shut up and there is no rain because your people have sinned against you, and if they pray toward this Temple and acknowledge your name and turn from their sins because you have punished them, 27. then hear from heaven and forgive the sins of your servants, your people Israel. Teach them to follow the right path, and send rain on your land that you have given to your people as their special possession. 28. “If there is a famine in the land or a plague or crop disease or attacks of locusts or caterpillars, or if your people’s enemies are in the land besieging their towns—whatever disaster or disease there is— 29. and if your people Israel pray about their troubles or sorrow, raising their hands toward this Temple, 30. then hear from heaven where you live, and forgive. Give your people what their actions deserve, for you alone know each human heart. 31. Then they will fear you and walk in your ways as long as they live in the land you gave to our ancestors. 32. “In the future, foreigners who do not belong to your people Israel will hear of you. They will come from distant lands when they hear of your great name and your strong hand and your powerful arm. And when they pray toward this Temple, 33. then hear from heaven where you live, and grant what they ask of you. In this way, all the people of the earth will come to know and fear you, just as your own people Israel do. They, too, will know that this Temple I have built honors your name. 34. “If your people go out where you send them to fight their enemies, and if they pray to you by turning toward this city you have chosen and toward this Temple I have built to honor your name, 35. then hear their prayers from heaven and uphold their cause. 36. “If they sin against you—and who has never sinned?—you might become angry with them and let their enemies conquer them and take them captive to a foreign land far away or near. 37. But in that land of exile, they might turn to you in repentance and pray, ‘We have sinned, done evil, and acted wickedly.’ 38. If they turn to you with their whole heart and soul in the land of their captivity and pray toward the land you gave to their ancestors—toward this city you have chosen, and toward this Temple I have built to honor your name— 39. then hear their prayers and their petitions from heaven where you live, and uphold their cause. Forgive your people who have sinned against you. 40. “O my God, may your eyes be open and your ears attentive to all the prayers made to you in this place. 41. “And now arise,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and enter your resting place, along with the Ark, the symbol of your power. May your priests,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be clothed with salvation; may your loyal servants rejoice in your goodness. 42.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do not reject the king you have anointed.</a:t>
            </a:r>
            <a:r>
              <a:rPr lang="en-US" b="0" i="0" dirty="0">
                <a:solidFill>
                  <a:srgbClr val="000000"/>
                </a:solidFill>
                <a:effectLst/>
                <a:latin typeface="Courier New" panose="02070309020205020404" pitchFamily="49" charset="0"/>
              </a:rPr>
              <a:t> </a:t>
            </a:r>
            <a:r>
              <a:rPr lang="en-US" dirty="0">
                <a:solidFill>
                  <a:srgbClr val="000000"/>
                </a:solidFill>
                <a:effectLst/>
                <a:latin typeface="Arial" panose="020B0604020202020204" pitchFamily="34" charset="0"/>
              </a:rPr>
              <a:t>Remember your unfailing love for your servant David.”</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22. If a man sin against his </a:t>
            </a:r>
            <a:r>
              <a:rPr lang="en-US" dirty="0" err="1">
                <a:solidFill>
                  <a:srgbClr val="000000"/>
                </a:solidFill>
                <a:effectLst/>
                <a:latin typeface="Arial" panose="020B0604020202020204" pitchFamily="34" charset="0"/>
              </a:rPr>
              <a:t>neighbour</a:t>
            </a:r>
            <a:r>
              <a:rPr lang="en-US" dirty="0">
                <a:solidFill>
                  <a:srgbClr val="000000"/>
                </a:solidFill>
                <a:effectLst/>
                <a:latin typeface="Arial" panose="020B0604020202020204" pitchFamily="34" charset="0"/>
              </a:rPr>
              <a:t>, and an oath be laid upon him to make him swear, and the oath come before thine altar in this house; 23. Then hear thou from heaven, and do, and judge thy servants, by requiting the wicked, by recompensing his way upon his own head; and by justifying the righteous, by giving him according to his righteousness. 24. And if thy people Israel be put to the worse before the enemy, because they have sinned against thee; and shall return and confess thy name, and pray and make supplication before thee in this house; 25. Then hear thou from the heavens, and forgive the sin of thy people Israel, and bring them again unto the land which thou </a:t>
            </a:r>
            <a:r>
              <a:rPr lang="en-US" dirty="0" err="1">
                <a:solidFill>
                  <a:srgbClr val="000000"/>
                </a:solidFill>
                <a:effectLst/>
                <a:latin typeface="Arial" panose="020B0604020202020204" pitchFamily="34" charset="0"/>
              </a:rPr>
              <a:t>gavest</a:t>
            </a:r>
            <a:r>
              <a:rPr lang="en-US" dirty="0">
                <a:solidFill>
                  <a:srgbClr val="000000"/>
                </a:solidFill>
                <a:effectLst/>
                <a:latin typeface="Arial" panose="020B0604020202020204" pitchFamily="34" charset="0"/>
              </a:rPr>
              <a:t> to them and to their fathers. 26. When the heaven is shut up, and there is no rain, because they have sinned against thee; yet if they pray toward this place, and confess thy name, and turn from their sin, when thou dost afflict them; 27. Then hear thou from heaven, and forgive the sin of thy servants, and of thy people Israel, when thou hast taught them the good way, wherein they should walk; and send rain upon thy land, which thou hast given unto thy people for an inheritance. 28. If there be dearth in the land, if there be pestilence, if there be blasting, or mildew, locusts, or </a:t>
            </a:r>
            <a:r>
              <a:rPr lang="en-US" dirty="0" err="1">
                <a:solidFill>
                  <a:srgbClr val="000000"/>
                </a:solidFill>
                <a:effectLst/>
                <a:latin typeface="Arial" panose="020B0604020202020204" pitchFamily="34" charset="0"/>
              </a:rPr>
              <a:t>caterpillers</a:t>
            </a:r>
            <a:r>
              <a:rPr lang="en-US" dirty="0">
                <a:solidFill>
                  <a:srgbClr val="000000"/>
                </a:solidFill>
                <a:effectLst/>
                <a:latin typeface="Arial" panose="020B0604020202020204" pitchFamily="34" charset="0"/>
              </a:rPr>
              <a:t>; if their enemies besiege them in the cities of their land; whatsoever sore or whatsoever sickness there be: 29. Then what prayer or what supplication soever shall be made of any man, or of all thy people Israel, when every one shall know his own sore and his own grief, and shall spread forth his hands in this house: 30. Then hear thou from heaven thy dwelling place, and forgive, and render unto every man according unto all his ways, whose heart thou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(for thou only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the hearts of the children of men:) 31. That they may fear thee, to walk in thy ways, so long as they live in the land which thou </a:t>
            </a:r>
            <a:r>
              <a:rPr lang="en-US" dirty="0" err="1">
                <a:solidFill>
                  <a:srgbClr val="000000"/>
                </a:solidFill>
                <a:effectLst/>
                <a:latin typeface="Arial" panose="020B0604020202020204" pitchFamily="34" charset="0"/>
              </a:rPr>
              <a:t>gavest</a:t>
            </a:r>
            <a:r>
              <a:rPr lang="en-US" dirty="0">
                <a:solidFill>
                  <a:srgbClr val="000000"/>
                </a:solidFill>
                <a:effectLst/>
                <a:latin typeface="Arial" panose="020B0604020202020204" pitchFamily="34" charset="0"/>
              </a:rPr>
              <a:t> unto our fathers. 32. Moreover concerning the stranger, which is not of thy people Israel, but is come from a far country for thy great name's sake, and thy mighty hand, and thy stretched out arm; if they come and pray in this house; 33. Then hear thou from the heavens, even from thy dwelling place, and do according to all that the stranger calleth to thee for; that all people of the earth may know thy name, and fear thee, as doth thy people Israel, and may know that this house which I have built is called by thy name. 34. If thy people go out to war against their enemies by the way that thou shalt send them, and they pray unto thee toward this city which thou hast chosen, and the house which I have built for thy name; 35. Then hear thou from the heavens their prayer and their supplication, and maintain their cause. 36. If they sin against thee, (for there is no man which </a:t>
            </a:r>
            <a:r>
              <a:rPr lang="en-US" dirty="0" err="1">
                <a:solidFill>
                  <a:srgbClr val="000000"/>
                </a:solidFill>
                <a:effectLst/>
                <a:latin typeface="Arial" panose="020B0604020202020204" pitchFamily="34" charset="0"/>
              </a:rPr>
              <a:t>sinneth</a:t>
            </a:r>
            <a:r>
              <a:rPr lang="en-US" dirty="0">
                <a:solidFill>
                  <a:srgbClr val="000000"/>
                </a:solidFill>
                <a:effectLst/>
                <a:latin typeface="Arial" panose="020B0604020202020204" pitchFamily="34" charset="0"/>
              </a:rPr>
              <a:t> not,) and thou be angry with them, and deliver them over before their enemies, and they carry them away captives unto a land far off or near; 37. Yet if they bethink themselves in the land whither they are carried captive, and turn and pray unto thee in the land of their captivity, saying, We have sinned, we have done amiss, and have dealt wickedly; 38. If they return to thee with all their heart and with all their soul in the land of their captivity, whither they have carried them captives, and pray toward their land, which thou </a:t>
            </a:r>
            <a:r>
              <a:rPr lang="en-US" dirty="0" err="1">
                <a:solidFill>
                  <a:srgbClr val="000000"/>
                </a:solidFill>
                <a:effectLst/>
                <a:latin typeface="Arial" panose="020B0604020202020204" pitchFamily="34" charset="0"/>
              </a:rPr>
              <a:t>gavest</a:t>
            </a:r>
            <a:r>
              <a:rPr lang="en-US" dirty="0">
                <a:solidFill>
                  <a:srgbClr val="000000"/>
                </a:solidFill>
                <a:effectLst/>
                <a:latin typeface="Arial" panose="020B0604020202020204" pitchFamily="34" charset="0"/>
              </a:rPr>
              <a:t> unto their fathers, and toward the city which thou hast chosen, and toward the house which I have built for thy name: 39. Then hear thou from the heavens, even from thy dwelling place, their prayer and their supplications, and maintain their cause, and forgive thy people which have sinned against thee. 40. Now, my God, let, I beseech thee, thine eyes be open, and let thine ears be </a:t>
            </a:r>
            <a:r>
              <a:rPr lang="en-US" dirty="0" err="1">
                <a:solidFill>
                  <a:srgbClr val="000000"/>
                </a:solidFill>
                <a:effectLst/>
                <a:latin typeface="Arial" panose="020B0604020202020204" pitchFamily="34" charset="0"/>
              </a:rPr>
              <a:t>attent</a:t>
            </a:r>
            <a:r>
              <a:rPr lang="en-US" dirty="0">
                <a:solidFill>
                  <a:srgbClr val="000000"/>
                </a:solidFill>
                <a:effectLst/>
                <a:latin typeface="Arial" panose="020B0604020202020204" pitchFamily="34" charset="0"/>
              </a:rPr>
              <a:t> unto the prayer that is made in this place. 41. Now therefore arise,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into thy resting place, thou, and the ark of thy strength: let thy priests,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be clothed with salvation, and let thy saints rejoice in goodness. 42.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turn not away the face of thine anointed: remember the mercies of David thy servant.</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2 Chronicles </a:t>
            </a:r>
            <a:r>
              <a:rPr lang="en-US" sz="1200" b="1" kern="1200" dirty="0">
                <a:solidFill>
                  <a:schemeClr val="tx1"/>
                </a:solidFill>
                <a:effectLst/>
                <a:latin typeface="+mn-lt"/>
                <a:ea typeface="+mn-ea"/>
                <a:cs typeface="+mn-cs"/>
              </a:rPr>
              <a:t>7:1–10</a:t>
            </a:r>
          </a:p>
          <a:p>
            <a:endParaRPr lang="en-US" sz="1200" b="1" kern="1200" dirty="0">
              <a:solidFill>
                <a:schemeClr val="tx1"/>
              </a:solidFill>
              <a:effectLst/>
              <a:latin typeface="+mn-lt"/>
              <a:ea typeface="+mn-ea"/>
              <a:cs typeface="+mn-cs"/>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When Solomon finished praying, fire flashed down from heaven and burned up the burnt offerings and sacrifices, and the glorious presence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filled the Temple. 2. The priests could not enter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because the glorious presence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filled it. 3. When all the people of Israel saw the fire coming down and the glorious presence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filling the Temple, they fell face down on the ground and worshiped and praised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saying, “He is good! His faithful love endures forever!” 4. Then the king and all the people offered sacrifices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5. King Solomon offered a sacrifice of 22,000 cattle and 120,000 sheep and goats. And so the king and all the people dedicated the Temple of God. 6. The priests took their assigned positions, and so did the Levites who were singing, “His faithful love endures forever!” They accompanied the singing with music from the instruments King David had made for praising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Across from the Levites, the priests blew the trumpets, while all Israel stood. 7. Solomon then consecrated the central area of the courtyard in front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Temple. He offered burnt offerings and the fat of peace offerings there, because the bronze altar he had built could not hold all the burnt offerings, grain offerings, and sacrificial fat. 8. For the next seven days Solomon and all Israel celebrated the Festival of Shelters. A large congregation had gathered from as far away as </a:t>
            </a:r>
            <a:r>
              <a:rPr lang="en-US" dirty="0" err="1">
                <a:solidFill>
                  <a:srgbClr val="000000"/>
                </a:solidFill>
                <a:effectLst/>
                <a:latin typeface="Arial" panose="020B0604020202020204" pitchFamily="34" charset="0"/>
              </a:rPr>
              <a:t>Lebo-hamath</a:t>
            </a:r>
            <a:r>
              <a:rPr lang="en-US" dirty="0">
                <a:solidFill>
                  <a:srgbClr val="000000"/>
                </a:solidFill>
                <a:effectLst/>
                <a:latin typeface="Arial" panose="020B0604020202020204" pitchFamily="34" charset="0"/>
              </a:rPr>
              <a:t> in the north and the Brook of Egypt in the south. 9. On the eighth day they had a closing ceremony, for they had celebrated the dedication of the altar for seven days and the Festival of Shelters for seven days. 10. Then at the end of the celebration, Solomon sent the people home. They were all joyful and glad because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been so good to David and to Solomon and to his people Israel.</a:t>
            </a:r>
          </a:p>
          <a:p>
            <a:pPr algn="l"/>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King James Version:</a:t>
            </a:r>
          </a:p>
          <a:p>
            <a:pPr algn="l"/>
            <a:r>
              <a:rPr lang="en-US" dirty="0">
                <a:solidFill>
                  <a:srgbClr val="000000"/>
                </a:solidFill>
                <a:effectLst/>
                <a:latin typeface="Arial" panose="020B0604020202020204" pitchFamily="34" charset="0"/>
              </a:rPr>
              <a:t>1. Now when Solomon had made an end of praying, the fire came down from heaven, and consumed the burnt offering and the sacrifices; and the glory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filled the house. 2. And the priests could not enter into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because the glory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filled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house. 3. And when all the children of Israel saw how the fire came down, and the glory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upon the house, they bowed themselves with their faces to the ground upon the pavement, and worshipped, and praised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saying, For he is good; for his mercy </a:t>
            </a:r>
            <a:r>
              <a:rPr lang="en-US" dirty="0" err="1">
                <a:solidFill>
                  <a:srgbClr val="000000"/>
                </a:solidFill>
                <a:effectLst/>
                <a:latin typeface="Arial" panose="020B0604020202020204" pitchFamily="34" charset="0"/>
              </a:rPr>
              <a:t>endureth</a:t>
            </a:r>
            <a:r>
              <a:rPr lang="en-US" dirty="0">
                <a:solidFill>
                  <a:srgbClr val="000000"/>
                </a:solidFill>
                <a:effectLst/>
                <a:latin typeface="Arial" panose="020B0604020202020204" pitchFamily="34" charset="0"/>
              </a:rPr>
              <a:t> for ever. 4. Then the king and all the people offered sacrifices before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5. And king Solomon offered a sacrifice of twenty and two thousand oxen, and an hundred and twenty thousand sheep: so the king and all the people dedicated the house of God. 6. And the priests waited on their offices: the Levites also with instruments of </a:t>
            </a:r>
            <a:r>
              <a:rPr lang="en-US" dirty="0" err="1">
                <a:solidFill>
                  <a:srgbClr val="000000"/>
                </a:solidFill>
                <a:effectLst/>
                <a:latin typeface="Arial" panose="020B0604020202020204" pitchFamily="34" charset="0"/>
              </a:rPr>
              <a:t>musick</a:t>
            </a:r>
            <a:r>
              <a:rPr lang="en-US" dirty="0">
                <a:solidFill>
                  <a:srgbClr val="000000"/>
                </a:solidFill>
                <a:effectLst/>
                <a:latin typeface="Arial" panose="020B0604020202020204" pitchFamily="34" charset="0"/>
              </a:rPr>
              <a: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which David the king had made to praise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because his mercy </a:t>
            </a:r>
            <a:r>
              <a:rPr lang="en-US" dirty="0" err="1">
                <a:solidFill>
                  <a:srgbClr val="000000"/>
                </a:solidFill>
                <a:effectLst/>
                <a:latin typeface="Arial" panose="020B0604020202020204" pitchFamily="34" charset="0"/>
              </a:rPr>
              <a:t>endureth</a:t>
            </a:r>
            <a:r>
              <a:rPr lang="en-US" dirty="0">
                <a:solidFill>
                  <a:srgbClr val="000000"/>
                </a:solidFill>
                <a:effectLst/>
                <a:latin typeface="Arial" panose="020B0604020202020204" pitchFamily="34" charset="0"/>
              </a:rPr>
              <a:t> for ever, when David praised by their ministry; and the priests sounded trumpets before them, and all Israel stood. 7. Moreover Solomon hallowed the middle of the court that was before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for there he offered burnt offerings, and the fat of the peace offerings, because the </a:t>
            </a:r>
            <a:r>
              <a:rPr lang="en-US" dirty="0" err="1">
                <a:solidFill>
                  <a:srgbClr val="000000"/>
                </a:solidFill>
                <a:effectLst/>
                <a:latin typeface="Arial" panose="020B0604020202020204" pitchFamily="34" charset="0"/>
              </a:rPr>
              <a:t>brasen</a:t>
            </a:r>
            <a:r>
              <a:rPr lang="en-US" dirty="0">
                <a:solidFill>
                  <a:srgbClr val="000000"/>
                </a:solidFill>
                <a:effectLst/>
                <a:latin typeface="Arial" panose="020B0604020202020204" pitchFamily="34" charset="0"/>
              </a:rPr>
              <a:t> altar which Solomon had made was not able to receive the burnt offerings, and the meat offerings, and the fat. 8. Also at the same time Solomon kept the feast seven days, and all Israel with him, a very great congregation, from the entering in of Hamath unto the river of Egypt. 9. And in the eighth day they made a solemn assembly: for they kept the dedication of the altar seven days, and the feast seven days. 10. And on the three and twentieth day of the seventh month he sent the people away into their tents, glad and merry in heart for the goodness that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shewed unto David, and to Solomon, and to Israel his people.</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dirty="0">
                <a:effectLst/>
                <a:highlight>
                  <a:srgbClr val="00FFFF"/>
                </a:highlight>
              </a:rPr>
              <a:t>Distribute </a:t>
            </a:r>
            <a:r>
              <a:rPr lang="en-US" b="1" dirty="0">
                <a:effectLst/>
                <a:highlight>
                  <a:srgbClr val="00FFFF"/>
                </a:highlight>
              </a:rPr>
              <a:t>Resource Packet Item 2: God Speaks to People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50) </a:t>
            </a:r>
            <a:r>
              <a:rPr lang="en-US" dirty="0">
                <a:effectLst/>
                <a:latin typeface="Franklin Gothic Medium" panose="020B0603020102020204" pitchFamily="34" charset="0"/>
              </a:rPr>
              <a:t>and discuss the passages, either in groups or individually. Note how God speaks to us through a variety of means. Invite students to share a time when they sensed the voice of God speaking to them.</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2 Chronicles 7:11–22</a:t>
            </a:r>
          </a:p>
          <a:p>
            <a:endParaRPr lang="en-US" b="1" dirty="0">
              <a:effectLst/>
            </a:endParaRPr>
          </a:p>
          <a:p>
            <a:r>
              <a:rPr lang="en-US" i="1" dirty="0"/>
              <a:t>New Living Translation</a:t>
            </a:r>
            <a:r>
              <a:rPr lang="en-US" dirty="0"/>
              <a:t>:</a:t>
            </a:r>
          </a:p>
          <a:p>
            <a:pPr algn="l"/>
            <a:r>
              <a:rPr lang="en-US" dirty="0">
                <a:solidFill>
                  <a:srgbClr val="000000"/>
                </a:solidFill>
                <a:effectLst/>
                <a:latin typeface="Arial" panose="020B0604020202020204" pitchFamily="34" charset="0"/>
              </a:rPr>
              <a:t>11. So Solomon finished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as well as the royal palace. He completed everything he had planned to do in the construction of the Temple and the palace. 12. Then one night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appeared to Solomon and said, “I have heard your prayer and have chosen this Temple as the place for making sacrifices. 13. At times I might shut up the heavens so that no rain falls, or command grasshoppers to devour your crops, or send plagues among you. 14. Then if my people who are called by my name will humble themselves and pray and seek my face and turn from their wicked ways, I will hear from heaven and will forgive their sins and restore their land. 15. My eyes will be open and my ears attentive to every prayer made in this place. 16. For I have chosen this Temple and set it apart to be holy—a place where my name will be honored forever. I will always watch over it, for it is dear to my heart. 17. “As for you, if you faithfully follow me as David your father did, obeying all my commands, decrees, and regulations, 18. then I will establish the throne of your dynasty. For I made this covenant with your father, David, when I said, ‘One of your descendants will always rule over Israel.’ 19.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“But if you or your descendants abandon me and disobey the decrees and commands I have given you, and if you serve and worship other gods, 20.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then I will uproot the people from this land that I have given them. I will reject this Temple that I have made holy to honor my name. I will make it an object of mockery and ridicule among the nations. 21. And though this Temple is impressive now, all who pass by will be appalled. They will ask, ‘Why did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do such terrible things to this land and to this Temple?’ 22. “And the answer will be, ‘Because his people abandoned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their ancestors, who brought them out of Egypt, and they worshiped other gods instead and bowed down to them. That is why he has brought all these disasters on them.’”</a:t>
            </a:r>
          </a:p>
          <a:p>
            <a:pPr algn="l"/>
            <a:endParaRPr lang="en-US" dirty="0"/>
          </a:p>
          <a:p>
            <a:r>
              <a:rPr lang="en-US" dirty="0">
                <a:effectLst/>
              </a:rPr>
              <a:t>King James Version: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11. Thus Solomon finished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the king's house: and all that came into Solomon's heart to make in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in his own house, he prosperously effected. 12. 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appeared to Solomon by night, and said unto him, I have heard thy prayer, and have chosen this place to myself for an house of sacrifice. 13. If I shut up heaven that there be no rain, or if I command the locusts to devour the land, or if I send pestilence among my people; 14. If my people, which are called by my name, shall humble themselves, and pray, and seek my face, and turn from their wicked ways; then will I hear from heaven, and will forgive their sin, and will heal their land. 15. Now mine eyes shall be open, and mine ears </a:t>
            </a:r>
            <a:r>
              <a:rPr lang="en-US" dirty="0" err="1">
                <a:solidFill>
                  <a:srgbClr val="000000"/>
                </a:solidFill>
                <a:effectLst/>
                <a:latin typeface="Arial" panose="020B0604020202020204" pitchFamily="34" charset="0"/>
              </a:rPr>
              <a:t>attent</a:t>
            </a:r>
            <a:r>
              <a:rPr lang="en-US" dirty="0">
                <a:solidFill>
                  <a:srgbClr val="000000"/>
                </a:solidFill>
                <a:effectLst/>
                <a:latin typeface="Arial" panose="020B0604020202020204" pitchFamily="34" charset="0"/>
              </a:rPr>
              <a:t> unto the prayer that is made in this place. 16. For now have I chosen and sanctified this house, that my name may be there for ever: and mine eyes and mine heart shall be there perpetually. 17. And as for thee, if thou wilt walk before me, as David thy father walked, and do according to all that I have commanded thee, and shalt observe my statutes and my judgments; 18. Then will I stablish the throne of thy kingdom, according as I have covenanted with David thy father, saying, There shall not fail thee a man to be ruler in Israel. 19. But if ye turn away, and forsake my statutes and my commandments, which I have set before you, and shall go and serve other gods, and worship them; 20. Then will I pluck them up by the roots out of my land which I have given them; and this house, which I have sanctified for my name, will I cast out of my sight, and </a:t>
            </a:r>
            <a:r>
              <a:rPr lang="en-US" dirty="0" err="1">
                <a:solidFill>
                  <a:srgbClr val="000000"/>
                </a:solidFill>
                <a:effectLst/>
                <a:latin typeface="Arial" panose="020B0604020202020204" pitchFamily="34" charset="0"/>
              </a:rPr>
              <a:t>wilmake</a:t>
            </a:r>
            <a:r>
              <a:rPr lang="en-US" dirty="0">
                <a:solidFill>
                  <a:srgbClr val="000000"/>
                </a:solidFill>
                <a:effectLst/>
                <a:latin typeface="Arial" panose="020B0604020202020204" pitchFamily="34" charset="0"/>
              </a:rPr>
              <a:t> it to be a proverb and a byword among all nations. 21. And this house, which is high, shall be an astonishment to every one that </a:t>
            </a:r>
            <a:r>
              <a:rPr lang="en-US" dirty="0" err="1">
                <a:solidFill>
                  <a:srgbClr val="000000"/>
                </a:solidFill>
                <a:effectLst/>
                <a:latin typeface="Arial" panose="020B0604020202020204" pitchFamily="34" charset="0"/>
              </a:rPr>
              <a:t>passeth</a:t>
            </a:r>
            <a:r>
              <a:rPr lang="en-US" dirty="0">
                <a:solidFill>
                  <a:srgbClr val="000000"/>
                </a:solidFill>
                <a:effectLst/>
                <a:latin typeface="Arial" panose="020B0604020202020204" pitchFamily="34" charset="0"/>
              </a:rPr>
              <a:t> by it; so that he shall say, Why hath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done thus unto this land, and unto this house? 22. And it shall be answered, Because they forsook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their fathers, which brought them forth out of the land of Egypt, and laid hold on other gods, and worshipped them, and served them: therefore hath he brought all this evil upon them.</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3: Building God’s Church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51) for students to take home. It will help them put into practice the reality that we</a:t>
            </a:r>
            <a:r>
              <a:rPr lang="en-US" dirty="0">
                <a:effectLst/>
                <a:latin typeface="Franklin Gothic Medium" panose="020B0603020102020204" pitchFamily="34" charset="0"/>
              </a:rPr>
              <a:t>—the Church—are God’s dwelling place.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543768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endParaRPr>
          </a:p>
          <a:p>
            <a:r>
              <a:rPr lang="en-US" dirty="0">
                <a:effectLst/>
                <a:latin typeface="Franklin Gothic Medium" panose="020B0603020102020204" pitchFamily="34" charset="0"/>
              </a:rPr>
              <a:t>God calls us to experience His presence and cherish the fact that He is near us. Pray that God will reveal to you anything that might distract you from your relationship with Him.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429176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effectLst/>
                <a:latin typeface="Franklin Gothic Medium" panose="020B0603020102020204" pitchFamily="34" charset="0"/>
              </a:rPr>
              <a:t>2 Chronicles 6:1 through 7:22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note how the presence of God can help us better understand experiencing His presence.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seek to develop a deeper sense of reverence in His presence.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understand the significance of being the temple of God and respond with a renewed commitment to obedience.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6:1–6</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 Then Solomon prayed,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you have said that you would live in a thick cloud of darkness. 2. Now I have built a glorious Temple for you, a place where you can live forever!” 3. Then the king turned around to the entire community of Israel standing before him and gave this blessing: 4. “Praise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who has kept the promise he made to my father, David. For he told my father, 5. ‘From the day I brought my people out of the land of Egypt, I have never chosen a city among any of the tribes of Israel as the place where a Temple should be built to honor my name. Nor have I chosen a king to lead my people Israel. 6. But now I have chosen Jerusalem as the place for my name to be honored, and I have chosen David to be king over my people Israel.’”</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 Then said Solomon,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hath said that he would dwell in the thick darkness. 2. But I have built an house of habitation for thee, and a place for thy dwelling for ever. 3. And the king turned his face, and blessed the whole congregation of Israel: and all the congregation of Israel stood. 4. And he said, Blessed be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who hath with his hands fulfilled that which he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with his mouth to my father David, saying, 5. Since the day that I brought forth my people out of the land of Egypt I chose no city among all the tribes of Israel to build an house in, that my name might be there; neither chose I any man to be a ruler over my people Israel: 6. But I have chosen Jerusalem, that my name might be there; and have chosen David to be over my people Israel.</a:t>
            </a:r>
          </a:p>
          <a:p>
            <a:pPr algn="l"/>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1: The Presence of God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49) and discuss its contents in class. Then invite students to respond to the reflection question. Emphasize that this information is helpful in understanding the scene in 2 Chronicles 6-7, giving insight into the heart of God for His people then and today.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6:7–11</a:t>
            </a:r>
          </a:p>
          <a:p>
            <a:endParaRPr lang="en-US" b="1" dirty="0">
              <a:effectLst/>
            </a:endParaRPr>
          </a:p>
          <a:p>
            <a:r>
              <a:rPr lang="en-US" i="1" dirty="0"/>
              <a:t>New Living Translation</a:t>
            </a:r>
            <a:r>
              <a:rPr lang="en-US" dirty="0"/>
              <a:t>: </a:t>
            </a:r>
            <a:endParaRPr lang="en-US" b="0" i="0" dirty="0">
              <a:solidFill>
                <a:schemeClr val="tx1"/>
              </a:solidFill>
              <a:effectLst/>
              <a:latin typeface="+mn-lt"/>
            </a:endParaRPr>
          </a:p>
          <a:p>
            <a:pPr algn="l"/>
            <a:r>
              <a:rPr lang="en-US" b="0" i="0" dirty="0">
                <a:solidFill>
                  <a:schemeClr val="tx1"/>
                </a:solidFill>
                <a:effectLst/>
                <a:latin typeface="+mn-lt"/>
              </a:rPr>
              <a:t>7. </a:t>
            </a:r>
            <a:r>
              <a:rPr lang="en-US" dirty="0">
                <a:solidFill>
                  <a:srgbClr val="000000"/>
                </a:solidFill>
                <a:effectLst/>
                <a:latin typeface="Arial" panose="020B0604020202020204" pitchFamily="34" charset="0"/>
              </a:rPr>
              <a:t>Then Solomon said, “My father, David, wanted to build this Temple to honor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8. But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told him, ‘You wanted to build the Temple to honor my name. Your intention is good, 9. but you are not the one to do it. One of your own sons will build the Temple to honor me.’ 10. “And now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has fulfilled the promise he made, for I have become king in my father’s place, and now I sit on the throne of Israel, just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promised. I have built this Temple to honor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 God of Israel. 11. There I have placed the Ark, which contains the covenant that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made with the people of Israel.”</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7. Now it was in the heart of David my father to build an house for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8. But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said to David my father, Forasmuch as it was in thine heart to build an house for my name, thou didst well in that it was in thine heart: 9. Notwithstanding thou shalt not build the house; but thy son which shall come forth out of thy loins, he shall build the house for my name. 10.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therefore hath performed his word that he hath spoken: for I am risen up in the room of David my father, and am set on the throne of Israel,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promised, and have built the house for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11. And in it have I put the ark, wherein is the covenant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that he made with the children of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a:t>
            </a:r>
            <a:r>
              <a:rPr lang="en-US" sz="1200" b="1" kern="1200" dirty="0">
                <a:solidFill>
                  <a:schemeClr val="tx1"/>
                </a:solidFill>
                <a:effectLst/>
                <a:latin typeface="+mn-lt"/>
                <a:ea typeface="+mn-ea"/>
                <a:cs typeface="+mn-cs"/>
              </a:rPr>
              <a:t>6:12–21</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12. Then Solomon stood before the altar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in front of the entire community of Israel, and he lifted his hands in prayer. 13. Now Solomon had made a bronze platform 7 1⁄2 feet long, 7 1⁄2 feet wide, and 4 1⁄2 feet high and had placed it at the center of the Temple’s outer courtyard. He stood on the platform, and then he knelt in front of the entire community of Israel and lifted his hands toward heaven. 14. He prayed,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there is no God like you in all of heaven and earth. You keep your covenant and show unfailing love to all who walk before you in wholehearted devotion. 15. You have kept your promise to your servant David, my father. You made that promise with your own mouth, and with your own hands you have fulfilled it today. 16. “And now,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carry out the additional promise you made to your servant David, my father. For you said to him, ‘If your descendants guard their behavior and faithfully follow my Law as you have done, one of them will always sit on the throne of Israel.’ 17. Now,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fulfill this promise to your servant David. 18. “But will God really live on earth among people? Why, even the highest heavens cannot contain you. How much less this Temple I have built! 19. Nevertheless, listen to my prayer and my plea,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Hear the cry and the prayer that your servant is making to you. 20. May you watch over this Temple day and night, this place where you have said you would put your name. May you always hear the prayers I make toward this place. 21. May you hear the humble and earnest requests from me and your people Israel when we pray toward this place. Yes, hear us from heaven where you live, and when you hear, forgive.</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12.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And he stood before the altar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in the presence of all the congregation of Israel, and spread forth his hands: 13. For Solomon had made a </a:t>
            </a:r>
            <a:r>
              <a:rPr lang="en-US" dirty="0" err="1">
                <a:solidFill>
                  <a:srgbClr val="000000"/>
                </a:solidFill>
                <a:effectLst/>
                <a:latin typeface="Arial" panose="020B0604020202020204" pitchFamily="34" charset="0"/>
              </a:rPr>
              <a:t>brasen</a:t>
            </a:r>
            <a:r>
              <a:rPr lang="en-US" dirty="0">
                <a:solidFill>
                  <a:srgbClr val="000000"/>
                </a:solidFill>
                <a:effectLst/>
                <a:latin typeface="Arial" panose="020B0604020202020204" pitchFamily="34" charset="0"/>
              </a:rPr>
              <a:t> scaffold of five cubits long, and five cubits broad, and three cubits high, and had set it in the midst of the court: and upon it he stood, and kneeled down upon his knees before all the congregation of Israel, and spread forth his hands toward heaven. 14. And said,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there is no God like thee in the heaven, nor in the earth; which </a:t>
            </a:r>
            <a:r>
              <a:rPr lang="en-US" dirty="0" err="1">
                <a:solidFill>
                  <a:srgbClr val="000000"/>
                </a:solidFill>
                <a:effectLst/>
                <a:latin typeface="Arial" panose="020B0604020202020204" pitchFamily="34" charset="0"/>
              </a:rPr>
              <a:t>keepest</a:t>
            </a:r>
            <a:r>
              <a:rPr lang="en-US" dirty="0">
                <a:solidFill>
                  <a:srgbClr val="000000"/>
                </a:solidFill>
                <a:effectLst/>
                <a:latin typeface="Arial" panose="020B0604020202020204" pitchFamily="34" charset="0"/>
              </a:rPr>
              <a:t> covenant, and </a:t>
            </a:r>
            <a:r>
              <a:rPr lang="en-US" dirty="0" err="1">
                <a:solidFill>
                  <a:srgbClr val="000000"/>
                </a:solidFill>
                <a:effectLst/>
                <a:latin typeface="Arial" panose="020B0604020202020204" pitchFamily="34" charset="0"/>
              </a:rPr>
              <a:t>shewest</a:t>
            </a:r>
            <a:r>
              <a:rPr lang="en-US" dirty="0">
                <a:solidFill>
                  <a:srgbClr val="000000"/>
                </a:solidFill>
                <a:effectLst/>
                <a:latin typeface="Arial" panose="020B0604020202020204" pitchFamily="34" charset="0"/>
              </a:rPr>
              <a:t> mercy unto thy servants, that walk before thee with all their hearts: 15. Thou which hast kept with thy servant David my father that which thou hast promised him; and </a:t>
            </a:r>
            <a:r>
              <a:rPr lang="en-US" dirty="0" err="1">
                <a:solidFill>
                  <a:srgbClr val="000000"/>
                </a:solidFill>
                <a:effectLst/>
                <a:latin typeface="Arial" panose="020B0604020202020204" pitchFamily="34" charset="0"/>
              </a:rPr>
              <a:t>spakest</a:t>
            </a:r>
            <a:r>
              <a:rPr lang="en-US" dirty="0">
                <a:solidFill>
                  <a:srgbClr val="000000"/>
                </a:solidFill>
                <a:effectLst/>
                <a:latin typeface="Arial" panose="020B0604020202020204" pitchFamily="34" charset="0"/>
              </a:rPr>
              <a:t> with thy mouth, and hast fulfilled it with thine hand, as it is this day. 16. Now therefore,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keep with thy servant David my father that which thou hast promised him, saying, There shall not fail thee a man in my sight to sit upon the throne of Israel; yet so that thy children take heed to their way to walk in my law, as thou hast walked before me. 17. Now then,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God of Israel, let thy word be verified, which thou hast spoken unto thy servant David. 18. But will God in very deed dwell with men on the earth? behold, heaven and the heaven of heavens cannot contain thee; how much less this house which I have built! 19. Have respect therefore to the prayer of thy servant, and to his supplication, O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to hearken unto the cry and the prayer which thy servant </a:t>
            </a:r>
            <a:r>
              <a:rPr lang="en-US" dirty="0" err="1">
                <a:solidFill>
                  <a:srgbClr val="000000"/>
                </a:solidFill>
                <a:effectLst/>
                <a:latin typeface="Arial" panose="020B0604020202020204" pitchFamily="34" charset="0"/>
              </a:rPr>
              <a:t>prayeth</a:t>
            </a:r>
            <a:r>
              <a:rPr lang="en-US" dirty="0">
                <a:solidFill>
                  <a:srgbClr val="000000"/>
                </a:solidFill>
                <a:effectLst/>
                <a:latin typeface="Arial" panose="020B0604020202020204" pitchFamily="34" charset="0"/>
              </a:rPr>
              <a:t> before thee: 20. That thine eyes may be open upon this house day and night, upon the place whereof thou hast said that thou </a:t>
            </a:r>
            <a:r>
              <a:rPr lang="en-US" dirty="0" err="1">
                <a:solidFill>
                  <a:srgbClr val="000000"/>
                </a:solidFill>
                <a:effectLst/>
                <a:latin typeface="Arial" panose="020B0604020202020204" pitchFamily="34" charset="0"/>
              </a:rPr>
              <a:t>wouldest</a:t>
            </a:r>
            <a:r>
              <a:rPr lang="en-US" dirty="0">
                <a:solidFill>
                  <a:srgbClr val="000000"/>
                </a:solidFill>
                <a:effectLst/>
                <a:latin typeface="Arial" panose="020B0604020202020204" pitchFamily="34" charset="0"/>
              </a:rPr>
              <a:t> put thy name there; to hearken unto the prayer which thy servant </a:t>
            </a:r>
            <a:r>
              <a:rPr lang="en-US" dirty="0" err="1">
                <a:solidFill>
                  <a:srgbClr val="000000"/>
                </a:solidFill>
                <a:effectLst/>
                <a:latin typeface="Arial" panose="020B0604020202020204" pitchFamily="34" charset="0"/>
              </a:rPr>
              <a:t>prayeth</a:t>
            </a:r>
            <a:r>
              <a:rPr lang="en-US" dirty="0">
                <a:solidFill>
                  <a:srgbClr val="000000"/>
                </a:solidFill>
                <a:effectLst/>
                <a:latin typeface="Arial" panose="020B0604020202020204" pitchFamily="34" charset="0"/>
              </a:rPr>
              <a:t> toward this place. 21. Hearken therefore unto the supplications of thy servant, and of thy people Israel, which they shall make toward this place: hear thou from thy dwelling place, even from heaven; and when thou </a:t>
            </a:r>
            <a:r>
              <a:rPr lang="en-US" dirty="0" err="1">
                <a:solidFill>
                  <a:srgbClr val="000000"/>
                </a:solidFill>
                <a:effectLst/>
                <a:latin typeface="Arial" panose="020B0604020202020204" pitchFamily="34" charset="0"/>
              </a:rPr>
              <a:t>hearest</a:t>
            </a:r>
            <a:r>
              <a:rPr lang="en-US" dirty="0">
                <a:solidFill>
                  <a:srgbClr val="000000"/>
                </a:solidFill>
                <a:effectLst/>
                <a:latin typeface="Arial" panose="020B0604020202020204" pitchFamily="34" charset="0"/>
              </a:rPr>
              <a:t>, forgive.</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l="1068" t="16913" r="290" b="38355"/>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0053" y="6300030"/>
            <a:ext cx="9924056" cy="2656496"/>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effectLst/>
                <a:latin typeface="Corbel" panose="020B0503020204020204" pitchFamily="34" charset="0"/>
              </a:rPr>
              <a:t>As the chosen heir to King David’s throne, Solomon fulfilled a unique role in biblical history. After experiencing God’s presence, Solomon showed his God-given wisdom for a time before making some foolish decisions. The content of these books will challenge students to seek God wholeheartedly.</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006E97"/>
          </a:solidFill>
          <a:ln>
            <a:noFill/>
          </a:ln>
        </p:spPr>
      </p:sp>
    </p:spTree>
    <p:extLst>
      <p:ext uri="{BB962C8B-B14F-4D97-AF65-F5344CB8AC3E}">
        <p14:creationId xmlns:p14="http://schemas.microsoft.com/office/powerpoint/2010/main" val="1372370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Tree>
    <p:extLst>
      <p:ext uri="{BB962C8B-B14F-4D97-AF65-F5344CB8AC3E}">
        <p14:creationId xmlns:p14="http://schemas.microsoft.com/office/powerpoint/2010/main" val="426752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006E9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06921" y="1941848"/>
            <a:ext cx="13271279"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006E97">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656261" y="3736033"/>
              <a:ext cx="5695040" cy="167099"/>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743044" y="2247505"/>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11581" y="3944824"/>
              <a:ext cx="3280620" cy="227438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marL="0" marR="0" lvl="0" indent="0" algn="ctr" defTabSz="914400" rtl="0" eaLnBrk="1" fontAlgn="auto" latinLnBrk="0" hangingPunct="1">
                <a:lnSpc>
                  <a:spcPts val="3359"/>
                </a:lnSpc>
                <a:spcBef>
                  <a:spcPts val="0"/>
                </a:spcBef>
                <a:spcAft>
                  <a:spcPts val="0"/>
                </a:spcAft>
                <a:buClrTx/>
                <a:buSzTx/>
                <a:buFontTx/>
                <a:buNone/>
                <a:tabLst/>
                <a:defRPr/>
              </a:pPr>
              <a:r>
                <a:rPr lang="en-US" sz="2400" dirty="0">
                  <a:solidFill>
                    <a:srgbClr val="FFFFFF"/>
                  </a:solidFill>
                  <a:latin typeface="Franklin Gothic Medium" panose="020B0603020102020204" pitchFamily="34" charset="0"/>
                </a:rPr>
                <a:t>2 Chronicles 6:18</a:t>
              </a: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175" r="8991"/>
          <a:stretch/>
        </p:blipFill>
        <p:spPr>
          <a:xfrm>
            <a:off x="101984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599" y="2875978"/>
            <a:ext cx="10439401" cy="1897820"/>
          </a:xfrm>
          <a:prstGeom prst="rect">
            <a:avLst/>
          </a:prstGeom>
          <a:solidFill>
            <a:srgbClr val="006E9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8677275" y="3055446"/>
            <a:ext cx="6819899"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SOLOMON’S PRAYER OF PRAISE</a:t>
            </a:r>
          </a:p>
        </p:txBody>
      </p:sp>
    </p:spTree>
    <p:extLst>
      <p:ext uri="{BB962C8B-B14F-4D97-AF65-F5344CB8AC3E}">
        <p14:creationId xmlns:p14="http://schemas.microsoft.com/office/powerpoint/2010/main" val="3347925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621" r="21634" b="13804"/>
          <a:stretch/>
        </p:blipFill>
        <p:spPr>
          <a:xfrm>
            <a:off x="102788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006E9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8676460" y="3055446"/>
            <a:ext cx="7648575"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SOLOMON’S PRAYER OF DEDICATION</a:t>
            </a:r>
          </a:p>
        </p:txBody>
      </p:sp>
    </p:spTree>
    <p:extLst>
      <p:ext uri="{BB962C8B-B14F-4D97-AF65-F5344CB8AC3E}">
        <p14:creationId xmlns:p14="http://schemas.microsoft.com/office/powerpoint/2010/main" val="2291955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3824" t="7" r="5092" b="37506"/>
          <a:stretch/>
        </p:blipFill>
        <p:spPr>
          <a:xfrm>
            <a:off x="1028699" y="1105786"/>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338199" y="2857499"/>
            <a:ext cx="10975201" cy="1897820"/>
          </a:xfrm>
          <a:prstGeom prst="rect">
            <a:avLst/>
          </a:prstGeom>
          <a:solidFill>
            <a:srgbClr val="006E9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453437" y="3036967"/>
            <a:ext cx="7624763"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3. PEOPLE RESPOND; GOD SPEAKS</a:t>
            </a:r>
          </a:p>
        </p:txBody>
      </p:sp>
    </p:spTree>
    <p:extLst>
      <p:ext uri="{BB962C8B-B14F-4D97-AF65-F5344CB8AC3E}">
        <p14:creationId xmlns:p14="http://schemas.microsoft.com/office/powerpoint/2010/main" val="3645915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533400" y="128477"/>
            <a:ext cx="9123041"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447800" y="663677"/>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t="66929" b="12913"/>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0986" y="6831617"/>
            <a:ext cx="9677400" cy="1593321"/>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3200" i="1" spc="169" dirty="0">
                <a:solidFill>
                  <a:srgbClr val="1C2327"/>
                </a:solidFill>
                <a:effectLst/>
                <a:latin typeface="Corbel" panose="020B0503020204020204" pitchFamily="34" charset="0"/>
              </a:rPr>
              <a:t>As the heir to King David’s throne, Solomon fulfilled a unique role in biblical history. His life and writings challenge us to seek God wholeheartedly.</a:t>
            </a:r>
            <a:endParaRPr lang="en-US" sz="32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508105"/>
            </a:xfrm>
            <a:prstGeom prst="rect">
              <a:avLst/>
            </a:prstGeom>
          </p:spPr>
          <p:txBody>
            <a:bodyPr wrap="square" lIns="0" tIns="0" rIns="0" bIns="0" rtlCol="0" anchor="t">
              <a:spAutoFit/>
            </a:bodyPr>
            <a:lstStyle/>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extLst>
      <p:ext uri="{BB962C8B-B14F-4D97-AF65-F5344CB8AC3E}">
        <p14:creationId xmlns:p14="http://schemas.microsoft.com/office/powerpoint/2010/main" val="1339393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87128" y="5143500"/>
            <a:ext cx="8600872" cy="62928"/>
          </a:xfrm>
          <a:prstGeom prst="rect">
            <a:avLst/>
          </a:prstGeom>
          <a:solidFill>
            <a:srgbClr val="006E9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22076"/>
            <a:ext cx="9912927" cy="64008"/>
          </a:xfrm>
          <a:prstGeom prst="rect">
            <a:avLst/>
          </a:prstGeom>
          <a:solidFill>
            <a:srgbClr val="006E9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051560" y="2452910"/>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val="0"/>
              </a:ext>
            </a:extLst>
          </a:blip>
          <a:srcRect t="3268" b="3268"/>
          <a:stretch/>
        </p:blipFill>
        <p:spPr>
          <a:xfrm>
            <a:off x="1282208" y="990600"/>
            <a:ext cx="15765638" cy="83058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1" cy="2228554"/>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2023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p>
            <a:p>
              <a:pPr>
                <a:lnSpc>
                  <a:spcPts val="3328"/>
                </a:lnSpc>
              </a:pP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006E9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006E9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73" r:id="rId2"/>
    <p:sldLayoutId id="2147483659" r:id="rId3"/>
    <p:sldLayoutId id="2147483672" r:id="rId4"/>
    <p:sldLayoutId id="2147483670" r:id="rId5"/>
    <p:sldLayoutId id="2147483666" r:id="rId6"/>
    <p:sldLayoutId id="2147483667" r:id="rId7"/>
    <p:sldLayoutId id="2147483671" r:id="rId8"/>
    <p:sldLayoutId id="2147483658" r:id="rId9"/>
    <p:sldLayoutId id="2147483674" r:id="rId10"/>
    <p:sldLayoutId id="21474836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006E9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11—DEDICATING THE TEMPLE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533400" y="3695700"/>
            <a:ext cx="9601200" cy="489364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While our chosen posture of prayer may not be critically important, what are some attitudes or actions that greatly affect the quality of our prayers?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prevalent is repentance in our corporate prayers today? What might be the value of regular corporate repentance?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48800" y="56308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6:12–21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48800" y="5143500"/>
            <a:ext cx="800100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SOLOMON LED THE PEOPLE IN PRAYER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48800" y="692601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6:22–42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48800" y="645139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“IF . . . THEN”</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695700"/>
            <a:ext cx="94488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repentance and restoration were central to Solomon’s prayers?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(and reasons) God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might chastise His people today, and what might He desire for us to learn from it?</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140456" y="570092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7:1–10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140456" y="5246399"/>
            <a:ext cx="90260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GLORY OF THE LORD FILLED THE TEMPLE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457200" y="3771900"/>
            <a:ext cx="95250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we prepare for God’s Presence?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Ephesians 2:19–22. Knowing that we are God’s dwelling place now though we fall short of God’s glory and even succumb to temptation at times, what does this passage tell us about God’s grace?</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18600" y="5143500"/>
            <a:ext cx="9361967" cy="985591"/>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GLORY OF THE LORD FILLED THE TEMPLE</a:t>
            </a:r>
          </a:p>
          <a:p>
            <a:pPr>
              <a:lnSpc>
                <a:spcPts val="4160"/>
              </a:lnSpc>
            </a:pPr>
            <a:r>
              <a:rPr lang="en-US" sz="3200" spc="169" dirty="0">
                <a:solidFill>
                  <a:srgbClr val="FFFFFF"/>
                </a:solidFill>
                <a:latin typeface="Franklin Gothic Medium" panose="020B0603020102020204" pitchFamily="34" charset="0"/>
              </a:rPr>
              <a:t>2 Chronicles 7:1–10</a:t>
            </a:r>
          </a:p>
        </p:txBody>
      </p:sp>
      <p:sp>
        <p:nvSpPr>
          <p:cNvPr id="6" name="TextBox 7">
            <a:extLst>
              <a:ext uri="{FF2B5EF4-FFF2-40B4-BE49-F238E27FC236}">
                <a16:creationId xmlns:a16="http://schemas.microsoft.com/office/drawing/2014/main" id="{F0007A59-C0AE-7C55-2754-C92195DFE286}"/>
              </a:ext>
            </a:extLst>
          </p:cNvPr>
          <p:cNvSpPr txBox="1"/>
          <p:nvPr/>
        </p:nvSpPr>
        <p:spPr>
          <a:xfrm>
            <a:off x="9144000" y="712619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7:11–22</a:t>
            </a:r>
          </a:p>
        </p:txBody>
      </p:sp>
      <p:sp>
        <p:nvSpPr>
          <p:cNvPr id="7" name="TextBox 8">
            <a:extLst>
              <a:ext uri="{FF2B5EF4-FFF2-40B4-BE49-F238E27FC236}">
                <a16:creationId xmlns:a16="http://schemas.microsoft.com/office/drawing/2014/main" id="{1CFCE852-AEAB-9DE9-6936-21CAFE062AD6}"/>
              </a:ext>
            </a:extLst>
          </p:cNvPr>
          <p:cNvSpPr txBox="1"/>
          <p:nvPr/>
        </p:nvSpPr>
        <p:spPr>
          <a:xfrm>
            <a:off x="9118600" y="6610721"/>
            <a:ext cx="8873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HUMBLE YOURSELVES AND PRAY</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AFFBC0-2734-7952-B3B3-2726064390A8}"/>
              </a:ext>
            </a:extLst>
          </p:cNvPr>
          <p:cNvSpPr txBox="1"/>
          <p:nvPr/>
        </p:nvSpPr>
        <p:spPr>
          <a:xfrm>
            <a:off x="990600" y="3771900"/>
            <a:ext cx="8610600" cy="433965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kinds of things might distract a Christian and lead him or her into sin?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the kinds of temptations that lead Christians astray will always be obvious or could they be something more subtle? Explain.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315145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838200" y="2247900"/>
            <a:ext cx="7696200" cy="8125301"/>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Identify ways you can prepare for the presence of God.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Encourage a fellow believer this week who is experiencing a challenge or trial. Spend time in prayer and worship with them, reminding them that God dwells in them.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Help someone find a new place of ministry or purpose in the body of Christ. Find ways to help and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equip them.</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906385" cy="4862870"/>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We must guard our hearts against evil and remain obedient to God.</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64519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SOLOMON’S APOSTASY</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30154" y="5400265"/>
            <a:ext cx="8018584" cy="3924151"/>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We must desire, prepare for, and make room for the presence of God in our lives.</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730154" y="3286299"/>
            <a:ext cx="7110046"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DEDICATING THE TEMPLE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5943600" y="2664172"/>
            <a:ext cx="10058400" cy="4231928"/>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Will God in very deed dwell with men on the earth? behold, heaven and the heaven of heavens cannot contain thee; how much less this house which I have built! (KJV) </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5943600" y="2628900"/>
            <a:ext cx="9220200" cy="4231928"/>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“Will God really live on earth among people? Why, even the highest heavens cannot contain you. How much less this Temple I have built!” (NLT)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69400" y="5105400"/>
            <a:ext cx="9829800" cy="974626"/>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PRAISE GOD FOR HIS FAITHFUL PROMISES</a:t>
            </a:r>
          </a:p>
          <a:p>
            <a:pPr>
              <a:lnSpc>
                <a:spcPts val="3840"/>
              </a:lnSpc>
            </a:pPr>
            <a:r>
              <a:rPr lang="en-US" sz="3200" spc="160" dirty="0">
                <a:solidFill>
                  <a:srgbClr val="FFFFFF"/>
                </a:solidFill>
                <a:latin typeface="Franklin Gothic Medium" panose="020B0603020102020204" pitchFamily="34" charset="0"/>
              </a:rPr>
              <a:t>2 Chronicles 6:1–6</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14400" y="3771900"/>
            <a:ext cx="91440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specific reasons you can praise the Lord today?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Some people encourage us to forget about our past, particularly the struggles, and only focus on the future. But why might it be helpful for us to reflect on the ways God has delivered us in the past?</a:t>
            </a:r>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113797"/>
            <a:ext cx="9601200" cy="974626"/>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PRAISE GOD FOR HIS FAITHFUL PROMISES</a:t>
            </a:r>
          </a:p>
          <a:p>
            <a:pPr>
              <a:lnSpc>
                <a:spcPts val="3840"/>
              </a:lnSpc>
            </a:pPr>
            <a:r>
              <a:rPr lang="en-US" sz="3200" spc="160" dirty="0">
                <a:solidFill>
                  <a:srgbClr val="FFFFFF"/>
                </a:solidFill>
                <a:latin typeface="Franklin Gothic Medium" panose="020B0603020102020204" pitchFamily="34" charset="0"/>
              </a:rPr>
              <a:t>2 Chronicles 6:1</a:t>
            </a:r>
            <a:r>
              <a:rPr lang="en-US" sz="3200" spc="169" dirty="0">
                <a:solidFill>
                  <a:srgbClr val="FFFFFF"/>
                </a:solidFill>
                <a:latin typeface="Franklin Gothic Medium" panose="020B0603020102020204" pitchFamily="34" charset="0"/>
              </a:rPr>
              <a:t>–6</a:t>
            </a:r>
            <a:endParaRPr lang="en-US" sz="3200" spc="160" dirty="0">
              <a:solidFill>
                <a:srgbClr val="FFFFFF"/>
              </a:solidFill>
              <a:latin typeface="Franklin Gothic Medium" panose="020B0603020102020204" pitchFamily="34" charset="0"/>
            </a:endParaRPr>
          </a:p>
        </p:txBody>
      </p:sp>
      <p:sp>
        <p:nvSpPr>
          <p:cNvPr id="6" name="TextBox 7">
            <a:extLst>
              <a:ext uri="{FF2B5EF4-FFF2-40B4-BE49-F238E27FC236}">
                <a16:creationId xmlns:a16="http://schemas.microsoft.com/office/drawing/2014/main" id="{F0007A59-C0AE-7C55-2754-C92195DFE286}"/>
              </a:ext>
            </a:extLst>
          </p:cNvPr>
          <p:cNvSpPr txBox="1"/>
          <p:nvPr/>
        </p:nvSpPr>
        <p:spPr>
          <a:xfrm>
            <a:off x="9169400" y="695665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6:7–11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169400" y="6461355"/>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HONOR THE NAME OF THE LORD</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838200" y="3848100"/>
            <a:ext cx="90678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 you think it means to honor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the name of the Lord, and how can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this understanding affect your prayer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and worship?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Christians can honor the name of the Lord?</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372600" y="564918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6:12–21</a:t>
            </a:r>
          </a:p>
        </p:txBody>
      </p:sp>
      <p:sp>
        <p:nvSpPr>
          <p:cNvPr id="5" name="TextBox 6">
            <a:extLst>
              <a:ext uri="{FF2B5EF4-FFF2-40B4-BE49-F238E27FC236}">
                <a16:creationId xmlns:a16="http://schemas.microsoft.com/office/drawing/2014/main" id="{FB67BC36-FF11-8150-B054-E3F014E098FD}"/>
              </a:ext>
            </a:extLst>
          </p:cNvPr>
          <p:cNvSpPr txBox="1"/>
          <p:nvPr/>
        </p:nvSpPr>
        <p:spPr>
          <a:xfrm>
            <a:off x="9372600" y="5174573"/>
            <a:ext cx="938583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SOLOMON LED THE PEOPLE IN PRAYER</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FCF0DF4F-ED78-554C-B2A3-6B4AFE101547}"/>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B29F24A9-9247-784E-86F7-A904A7FAD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3196</TotalTime>
  <Words>6003</Words>
  <Application>Microsoft Macintosh PowerPoint</Application>
  <PresentationFormat>Custom</PresentationFormat>
  <Paragraphs>134</Paragraphs>
  <Slides>22</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Courier New</vt:lpstr>
      <vt:lpstr>Arial</vt:lpstr>
      <vt:lpstr>Franklin Gothic Medium</vt:lpstr>
      <vt:lpstr>Corbel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Crinklaw, Whitney</dc:creator>
  <cp:lastModifiedBy>Hightower, Liz</cp:lastModifiedBy>
  <cp:revision>16</cp:revision>
  <dcterms:created xsi:type="dcterms:W3CDTF">2023-01-23T20:04:18Z</dcterms:created>
  <dcterms:modified xsi:type="dcterms:W3CDTF">2023-03-24T16:16:12Z</dcterms:modified>
  <dc:identifier>DAEvRMTdTXk</dc:identifier>
</cp:coreProperties>
</file>