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sldIdLst>
    <p:sldId id="264" r:id="rId3"/>
    <p:sldId id="282" r:id="rId4"/>
    <p:sldId id="265" r:id="rId5"/>
    <p:sldId id="266" r:id="rId6"/>
    <p:sldId id="267" r:id="rId7"/>
    <p:sldId id="285" r:id="rId8"/>
    <p:sldId id="276" r:id="rId9"/>
    <p:sldId id="268" r:id="rId10"/>
    <p:sldId id="277" r:id="rId11"/>
    <p:sldId id="269" r:id="rId12"/>
    <p:sldId id="278" r:id="rId13"/>
    <p:sldId id="270" r:id="rId14"/>
    <p:sldId id="279" r:id="rId15"/>
    <p:sldId id="271" r:id="rId16"/>
    <p:sldId id="280" r:id="rId17"/>
    <p:sldId id="272" r:id="rId18"/>
    <p:sldId id="281" r:id="rId19"/>
    <p:sldId id="273" r:id="rId20"/>
    <p:sldId id="284" r:id="rId21"/>
    <p:sldId id="283" r:id="rId22"/>
    <p:sldId id="288" r:id="rId23"/>
    <p:sldId id="289" r:id="rId24"/>
    <p:sldId id="290" r:id="rId25"/>
  </p:sldIdLst>
  <p:sldSz cx="18288000" cy="10287000"/>
  <p:notesSz cx="6858000" cy="9144000"/>
  <p:embeddedFontLst>
    <p:embeddedFont>
      <p:font typeface="Calibri" panose="020F0502020204030204" pitchFamily="34" charset="0"/>
      <p:regular r:id="rId27"/>
      <p:bold r:id="rId28"/>
      <p:italic r:id="rId29"/>
      <p:boldItalic r:id="rId30"/>
    </p:embeddedFont>
    <p:embeddedFont>
      <p:font typeface="Corbel" panose="020B0503020204020204" pitchFamily="34" charset="0"/>
      <p:regular r:id="rId31"/>
      <p:bold r:id="rId32"/>
      <p:italic r:id="rId33"/>
      <p:boldItalic r:id="rId34"/>
    </p:embeddedFont>
    <p:embeddedFont>
      <p:font typeface="Franklin Gothic Medium" panose="020B0603020102020204" pitchFamily="34" charset="0"/>
      <p:regular r:id="rId35"/>
      <p: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E97"/>
    <a:srgbClr val="1C2327"/>
    <a:srgbClr val="B97B44"/>
    <a:srgbClr val="000000"/>
    <a:srgbClr val="D6A951"/>
    <a:srgbClr val="EC9C55"/>
    <a:srgbClr val="FFFAEC"/>
    <a:srgbClr val="694525"/>
    <a:srgbClr val="946235"/>
    <a:srgbClr val="B992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09" autoAdjust="0"/>
    <p:restoredTop sz="78135" autoAdjust="0"/>
  </p:normalViewPr>
  <p:slideViewPr>
    <p:cSldViewPr>
      <p:cViewPr varScale="1">
        <p:scale>
          <a:sx n="88" d="100"/>
          <a:sy n="88" d="100"/>
        </p:scale>
        <p:origin x="1432"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3/24/23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dirty="0">
              <a:effectLst/>
              <a:latin typeface="Franklin Gothic Medium" panose="020B0603020102020204" pitchFamily="34" charset="0"/>
            </a:endParaRPr>
          </a:p>
          <a:p>
            <a:r>
              <a:rPr lang="en-US" dirty="0">
                <a:effectLst/>
                <a:latin typeface="Franklin Gothic Medium" panose="020B0603020102020204" pitchFamily="34" charset="0"/>
              </a:rPr>
              <a:t>Sometimes people make the mistake of viewing wisdom and knowledge as the same thing. This is far from true. There are many wise people who have accrued relatively little knowledge (at least from an academic perspective). Likewise, some of the smartest, most learned people greatly lack wisdom. While knowledge certainly enhances wisdom, the truth is that wisdom is usually acquired over the course of a lifetime of practical experience, learning from mentors, studying Scripture, and seeking God. </a:t>
            </a:r>
          </a:p>
          <a:p>
            <a:endParaRPr lang="en-US" dirty="0"/>
          </a:p>
          <a:p>
            <a:r>
              <a:rPr lang="en-US" b="1" dirty="0"/>
              <a:t>Opening Activity: </a:t>
            </a:r>
            <a:r>
              <a:rPr lang="en-US" dirty="0">
                <a:effectLst/>
                <a:latin typeface="Franklin Gothic Medium" panose="020B0603020102020204" pitchFamily="34" charset="0"/>
              </a:rPr>
              <a:t>What are some of the best bits of wisdom you’ve received over the course of your life? Invite students to share examples, noting why these bits of wisdom were so valuable to them.</a:t>
            </a:r>
          </a:p>
          <a:p>
            <a:r>
              <a:rPr lang="en-US" dirty="0">
                <a:effectLst/>
                <a:latin typeface="Franklin Gothic Medium" panose="020B0603020102020204" pitchFamily="34" charset="0"/>
              </a:rPr>
              <a:t> </a:t>
            </a:r>
          </a:p>
          <a:p>
            <a:r>
              <a:rPr lang="en-US" dirty="0">
                <a:effectLst/>
                <a:latin typeface="Franklin Gothic Medium" panose="020B0603020102020204" pitchFamily="34" charset="0"/>
              </a:rPr>
              <a:t>As we learned earlier in this unit, Solomon’s reign began with a gift of wisdom from God. This final lesson in our unit about Solomon explores a number of writings from Solomon that provide us with wisdom from God still today. (Share your highlights from the following text.)</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2: Song of Solomon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58) and discuss its content as an introduction to this part of the lesson.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Song of Solomon 8:5–7</a:t>
            </a:r>
          </a:p>
          <a:p>
            <a:endParaRPr lang="en-US" b="1" dirty="0">
              <a:effectLst/>
            </a:endParaRPr>
          </a:p>
          <a:p>
            <a:r>
              <a:rPr lang="en-US" i="1" dirty="0"/>
              <a:t>New Living Translation</a:t>
            </a:r>
            <a:r>
              <a:rPr lang="en-US" dirty="0"/>
              <a:t>: </a:t>
            </a:r>
            <a:endParaRPr lang="en-US" b="0" i="0" dirty="0">
              <a:solidFill>
                <a:schemeClr val="tx1"/>
              </a:solidFill>
              <a:effectLst/>
              <a:latin typeface="+mn-lt"/>
            </a:endParaRPr>
          </a:p>
          <a:p>
            <a:pPr algn="l"/>
            <a:r>
              <a:rPr lang="en-US" baseline="0" dirty="0">
                <a:solidFill>
                  <a:srgbClr val="000000"/>
                </a:solidFill>
                <a:effectLst/>
                <a:latin typeface="Arial" panose="020B0604020202020204" pitchFamily="34" charset="0"/>
              </a:rPr>
              <a:t>5 Who is this sweeping in from the desert, leaning on her lover? I aroused you under the apple tree, where your mother gave you birth,</a:t>
            </a:r>
            <a:r>
              <a:rPr lang="en-US" b="0" i="0" baseline="0" dirty="0">
                <a:solidFill>
                  <a:srgbClr val="000000"/>
                </a:solidFill>
                <a:effectLst/>
                <a:latin typeface="Courier New" panose="02070309020205020404" pitchFamily="49" charset="0"/>
              </a:rPr>
              <a:t> </a:t>
            </a:r>
            <a:r>
              <a:rPr lang="en-US" baseline="0" dirty="0">
                <a:solidFill>
                  <a:srgbClr val="000000"/>
                </a:solidFill>
                <a:effectLst/>
                <a:latin typeface="Arial" panose="020B0604020202020204" pitchFamily="34" charset="0"/>
              </a:rPr>
              <a:t>where in great pain she delivered you. 6 Place me like a seal over your heart,</a:t>
            </a:r>
            <a:r>
              <a:rPr lang="en-US" b="0" i="0" baseline="0" dirty="0">
                <a:solidFill>
                  <a:srgbClr val="000000"/>
                </a:solidFill>
                <a:effectLst/>
                <a:latin typeface="Courier New" panose="02070309020205020404" pitchFamily="49" charset="0"/>
              </a:rPr>
              <a:t> </a:t>
            </a:r>
            <a:r>
              <a:rPr lang="en-US" baseline="0" dirty="0">
                <a:solidFill>
                  <a:srgbClr val="000000"/>
                </a:solidFill>
                <a:effectLst/>
                <a:latin typeface="Arial" panose="020B0604020202020204" pitchFamily="34" charset="0"/>
              </a:rPr>
              <a:t>like a seal on your arm. For love is as strong as death,</a:t>
            </a:r>
            <a:r>
              <a:rPr lang="en-US" b="0" i="0" baseline="0" dirty="0">
                <a:solidFill>
                  <a:srgbClr val="000000"/>
                </a:solidFill>
                <a:effectLst/>
                <a:latin typeface="Courier New" panose="02070309020205020404" pitchFamily="49" charset="0"/>
              </a:rPr>
              <a:t> </a:t>
            </a:r>
            <a:r>
              <a:rPr lang="en-US" baseline="0" dirty="0">
                <a:solidFill>
                  <a:srgbClr val="000000"/>
                </a:solidFill>
                <a:effectLst/>
                <a:latin typeface="Arial" panose="020B0604020202020204" pitchFamily="34" charset="0"/>
              </a:rPr>
              <a:t>its jealousy as enduring as the grave. Love flashes like fire,</a:t>
            </a:r>
            <a:r>
              <a:rPr lang="en-US" b="0" i="0" baseline="0" dirty="0">
                <a:solidFill>
                  <a:srgbClr val="000000"/>
                </a:solidFill>
                <a:effectLst/>
                <a:latin typeface="Courier New" panose="02070309020205020404" pitchFamily="49" charset="0"/>
              </a:rPr>
              <a:t> </a:t>
            </a:r>
            <a:r>
              <a:rPr lang="en-US" baseline="0" dirty="0">
                <a:solidFill>
                  <a:srgbClr val="000000"/>
                </a:solidFill>
                <a:effectLst/>
                <a:latin typeface="Arial" panose="020B0604020202020204" pitchFamily="34" charset="0"/>
              </a:rPr>
              <a:t>the brightest kind of flame. 7 Many waters cannot quench love,</a:t>
            </a:r>
            <a:r>
              <a:rPr lang="en-US" b="0" i="0" baseline="0" dirty="0">
                <a:solidFill>
                  <a:srgbClr val="000000"/>
                </a:solidFill>
                <a:effectLst/>
                <a:latin typeface="Courier New" panose="02070309020205020404" pitchFamily="49" charset="0"/>
              </a:rPr>
              <a:t> </a:t>
            </a:r>
            <a:r>
              <a:rPr lang="en-US" baseline="0" dirty="0">
                <a:solidFill>
                  <a:srgbClr val="000000"/>
                </a:solidFill>
                <a:effectLst/>
                <a:latin typeface="Arial" panose="020B0604020202020204" pitchFamily="34" charset="0"/>
              </a:rPr>
              <a:t>nor can rivers drown it. If a man tried to buy love</a:t>
            </a:r>
            <a:r>
              <a:rPr lang="en-US" b="0" i="0" baseline="0" dirty="0">
                <a:solidFill>
                  <a:srgbClr val="000000"/>
                </a:solidFill>
                <a:effectLst/>
                <a:latin typeface="Courier New" panose="02070309020205020404" pitchFamily="49" charset="0"/>
              </a:rPr>
              <a:t> </a:t>
            </a:r>
            <a:r>
              <a:rPr lang="en-US" baseline="0" dirty="0">
                <a:solidFill>
                  <a:srgbClr val="000000"/>
                </a:solidFill>
                <a:effectLst/>
                <a:latin typeface="Arial" panose="020B0604020202020204" pitchFamily="34" charset="0"/>
              </a:rPr>
              <a:t>with all his wealth, his offer would be utterly scorned.</a:t>
            </a:r>
            <a:endParaRPr lang="en-US" dirty="0">
              <a:solidFill>
                <a:srgbClr val="000000"/>
              </a:solidFill>
              <a:effectLst/>
              <a:latin typeface="Arial" panose="020B0604020202020204" pitchFamily="34" charset="0"/>
            </a:endParaRPr>
          </a:p>
          <a:p>
            <a:endParaRPr lang="en-US" dirty="0"/>
          </a:p>
          <a:p>
            <a:r>
              <a:rPr lang="en-US" dirty="0">
                <a:effectLst/>
              </a:rPr>
              <a:t>King James Version: </a:t>
            </a:r>
          </a:p>
          <a:p>
            <a:pPr algn="l"/>
            <a:r>
              <a:rPr lang="en-US" baseline="0" dirty="0">
                <a:solidFill>
                  <a:srgbClr val="000000"/>
                </a:solidFill>
                <a:effectLst/>
                <a:latin typeface="Arial" panose="020B0604020202020204" pitchFamily="34" charset="0"/>
              </a:rPr>
              <a:t>5 Who is this that cometh up from the wilderness, leaning upon her beloved? I raised thee up under the apple tree: there thy mother brought thee forth: there she brought thee forth that bare thee.</a:t>
            </a:r>
          </a:p>
          <a:p>
            <a:pPr algn="l"/>
            <a:r>
              <a:rPr lang="en-US" baseline="0" dirty="0">
                <a:solidFill>
                  <a:srgbClr val="000000"/>
                </a:solidFill>
                <a:effectLst/>
                <a:latin typeface="Arial" panose="020B0604020202020204" pitchFamily="34" charset="0"/>
              </a:rPr>
              <a:t>6 Set me as a seal upon thine heart, as a seal upon thine arm: for love is strong as death; jealousy is cruel as the grave: the coals thereof are coals of fire, which hath a most vehement flame.</a:t>
            </a:r>
          </a:p>
          <a:p>
            <a:pPr algn="l"/>
            <a:r>
              <a:rPr lang="en-US" baseline="0" dirty="0">
                <a:solidFill>
                  <a:srgbClr val="000000"/>
                </a:solidFill>
                <a:effectLst/>
                <a:latin typeface="Arial" panose="020B0604020202020204" pitchFamily="34" charset="0"/>
              </a:rPr>
              <a:t>7 Many waters cannot quench love, neither can the floods drown it: if a man would give all the substance of his house for love, it would utterly be contemned.</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Ecclesiastes 1:1 through 2:11</a:t>
            </a: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i="1" dirty="0"/>
              <a:t>New Living Translation</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Arial" panose="020B0604020202020204" pitchFamily="34" charset="0"/>
              </a:rPr>
              <a:t>1. These are the words of the Teacher, King David’s son, who ruled in Jerusalem. 2. “Everything is meaningless,” says the Teacher, “completely meaningless!” 3. What do people get for all their hard work under the sun? 4. Generations come and generations go, but the earth never changes. 5. The sun rises and the sun sets, then hurries around to rise again. 6. The wind blows south, and then turns north. Around and around it goes, blowing in circles. 7. Rivers run into the sea, but the sea is never full. Then the water returns again to the rivers and flows out again to the sea. 8. Everything is wearisome beyond description. No matter how much we see, we are never satisfied. No matter how much we hear, we are not content. 9. History merely repeats itself. It has all been done before. Nothing under the sun is truly new. 10. Sometimes people say, “Here is something new!” But actually it is old; nothing is ever truly new. 11. We don’t remember what happened in the past, and in future generations, no one will remember what we are doing now. 12. I, the Teacher, was king of Israel, and I lived in Jerusalem. 13. I devoted myself to search for understanding and to explore by wisdom everything being done under heaven. I soon discovered that God has dealt a tragic existence to the human race. 14. I observed everything going on under the sun, and really, it is all meaningless—like chasing the wind. 15. What is wrong cannot be made right. What is missing cannot be recovered. 16. I said to myself, “Look, I am wiser than any of the kings who ruled in Jerusalem before me. I have greater wisdom and knowledge than any of them.” 17. So I set out to learn everything from wisdom to madness and folly. But I learned firsthand that pursuing all this is like chasing the wind. 18. The greater my wisdom, the greater my grief. To increase knowledge only increases sorrow. 2:1. I said to myself, “Come on, let’s try pleasure. Let’s look for the ‘good things’ in life.” But I found that this, too, was meaningless. 2. So I said, “Laughter is silly. What good does it do to seek pleasure?” 3. After much thought, I decided to cheer myself with wine. And while still seeking wisdom, I clutched at foolishness. In this way, I tried to experience the only happiness most people find during their brief life in this world. 4. I also tried to find meaning by building huge homes for myself and by planting beautiful vineyards. 5. I made gardens and parks, filling them with all kinds of fruit trees. 6. I built reservoirs to collect the water to irrigate my many flourishing groves. 7. I bought slaves, both men and women, and others were born into my household. I also owned large herds and flocks, more than any of the kings who had lived in Jerusalem before me. 8. I collected great sums of silver and gold, the treasure of many kings and provinces. I hired wonderful singers, both men and women, and had many beautiful concubines. I had everything a man could desire! 9. So I became greater than all who had lived in Jerusalem before me, and my wisdom never failed me. 10. Anything I wanted, I would take. I denied myself no pleasure. I even found great pleasure in hard work, a reward for all my labors. 11. But as I looked at everything I had worked so hard to accomplish, it was all so meaningless—like chasing the wind. There was nothing really worthwhile anywhere.</a:t>
            </a:r>
          </a:p>
          <a:p>
            <a:endParaRPr lang="en-US" dirty="0">
              <a:effectLst/>
            </a:endParaRPr>
          </a:p>
          <a:p>
            <a:pPr marL="0" indent="0" algn="l">
              <a:buFontTx/>
              <a:buNone/>
            </a:pPr>
            <a:r>
              <a:rPr lang="en-US" dirty="0">
                <a:solidFill>
                  <a:srgbClr val="000000"/>
                </a:solidFill>
                <a:effectLst/>
                <a:latin typeface="Arial" panose="020B0604020202020204" pitchFamily="34" charset="0"/>
              </a:rPr>
              <a:t>King James Version:</a:t>
            </a:r>
          </a:p>
          <a:p>
            <a:pPr marL="0" indent="0" algn="l">
              <a:buFontTx/>
              <a:buNone/>
            </a:pPr>
            <a:r>
              <a:rPr lang="en-US" dirty="0">
                <a:solidFill>
                  <a:srgbClr val="000000"/>
                </a:solidFill>
                <a:effectLst/>
                <a:latin typeface="Arial" panose="020B0604020202020204" pitchFamily="34" charset="0"/>
              </a:rPr>
              <a:t>1. The words of the Preacher, the son of David, king in Jerusalem. 2. Vanity of vanities, saith the Preacher, vanity of vanities; all is vanity. 3. What profit hath a man of all his </a:t>
            </a:r>
            <a:r>
              <a:rPr lang="en-US" dirty="0" err="1">
                <a:solidFill>
                  <a:srgbClr val="000000"/>
                </a:solidFill>
                <a:effectLst/>
                <a:latin typeface="Arial" panose="020B0604020202020204" pitchFamily="34" charset="0"/>
              </a:rPr>
              <a:t>labour</a:t>
            </a:r>
            <a:r>
              <a:rPr lang="en-US" dirty="0">
                <a:solidFill>
                  <a:srgbClr val="000000"/>
                </a:solidFill>
                <a:effectLst/>
                <a:latin typeface="Arial" panose="020B0604020202020204" pitchFamily="34" charset="0"/>
              </a:rPr>
              <a:t> which he taketh under the sun? 4. One generation </a:t>
            </a:r>
            <a:r>
              <a:rPr lang="en-US" dirty="0" err="1">
                <a:solidFill>
                  <a:srgbClr val="000000"/>
                </a:solidFill>
                <a:effectLst/>
                <a:latin typeface="Arial" panose="020B0604020202020204" pitchFamily="34" charset="0"/>
              </a:rPr>
              <a:t>passeth</a:t>
            </a:r>
            <a:r>
              <a:rPr lang="en-US" dirty="0">
                <a:solidFill>
                  <a:srgbClr val="000000"/>
                </a:solidFill>
                <a:effectLst/>
                <a:latin typeface="Arial" panose="020B0604020202020204" pitchFamily="34" charset="0"/>
              </a:rPr>
              <a:t> away, and another generation cometh: but the earth </a:t>
            </a:r>
            <a:r>
              <a:rPr lang="en-US" dirty="0" err="1">
                <a:solidFill>
                  <a:srgbClr val="000000"/>
                </a:solidFill>
                <a:effectLst/>
                <a:latin typeface="Arial" panose="020B0604020202020204" pitchFamily="34" charset="0"/>
              </a:rPr>
              <a:t>abideth</a:t>
            </a:r>
            <a:r>
              <a:rPr lang="en-US" dirty="0">
                <a:solidFill>
                  <a:srgbClr val="000000"/>
                </a:solidFill>
                <a:effectLst/>
                <a:latin typeface="Arial" panose="020B0604020202020204" pitchFamily="34" charset="0"/>
              </a:rPr>
              <a:t> for ever. 5. The sun also </a:t>
            </a:r>
            <a:r>
              <a:rPr lang="en-US" dirty="0" err="1">
                <a:solidFill>
                  <a:srgbClr val="000000"/>
                </a:solidFill>
                <a:effectLst/>
                <a:latin typeface="Arial" panose="020B0604020202020204" pitchFamily="34" charset="0"/>
              </a:rPr>
              <a:t>ariseth</a:t>
            </a:r>
            <a:r>
              <a:rPr lang="en-US" dirty="0">
                <a:solidFill>
                  <a:srgbClr val="000000"/>
                </a:solidFill>
                <a:effectLst/>
                <a:latin typeface="Arial" panose="020B0604020202020204" pitchFamily="34" charset="0"/>
              </a:rPr>
              <a:t>, and the sun </a:t>
            </a:r>
            <a:r>
              <a:rPr lang="en-US" dirty="0" err="1">
                <a:solidFill>
                  <a:srgbClr val="000000"/>
                </a:solidFill>
                <a:effectLst/>
                <a:latin typeface="Arial" panose="020B0604020202020204" pitchFamily="34" charset="0"/>
              </a:rPr>
              <a:t>goeth</a:t>
            </a:r>
            <a:r>
              <a:rPr lang="en-US" dirty="0">
                <a:solidFill>
                  <a:srgbClr val="000000"/>
                </a:solidFill>
                <a:effectLst/>
                <a:latin typeface="Arial" panose="020B0604020202020204" pitchFamily="34" charset="0"/>
              </a:rPr>
              <a:t> down, and </a:t>
            </a:r>
            <a:r>
              <a:rPr lang="en-US" dirty="0" err="1">
                <a:solidFill>
                  <a:srgbClr val="000000"/>
                </a:solidFill>
                <a:effectLst/>
                <a:latin typeface="Arial" panose="020B0604020202020204" pitchFamily="34" charset="0"/>
              </a:rPr>
              <a:t>hasteth</a:t>
            </a:r>
            <a:r>
              <a:rPr lang="en-US" dirty="0">
                <a:solidFill>
                  <a:srgbClr val="000000"/>
                </a:solidFill>
                <a:effectLst/>
                <a:latin typeface="Arial" panose="020B0604020202020204" pitchFamily="34" charset="0"/>
              </a:rPr>
              <a:t> to his place where he arose. 6. The wind </a:t>
            </a:r>
            <a:r>
              <a:rPr lang="en-US" dirty="0" err="1">
                <a:solidFill>
                  <a:srgbClr val="000000"/>
                </a:solidFill>
                <a:effectLst/>
                <a:latin typeface="Arial" panose="020B0604020202020204" pitchFamily="34" charset="0"/>
              </a:rPr>
              <a:t>goeth</a:t>
            </a:r>
            <a:r>
              <a:rPr lang="en-US" dirty="0">
                <a:solidFill>
                  <a:srgbClr val="000000"/>
                </a:solidFill>
                <a:effectLst/>
                <a:latin typeface="Arial" panose="020B0604020202020204" pitchFamily="34" charset="0"/>
              </a:rPr>
              <a:t> toward the south, and </a:t>
            </a:r>
            <a:r>
              <a:rPr lang="en-US" dirty="0" err="1">
                <a:solidFill>
                  <a:srgbClr val="000000"/>
                </a:solidFill>
                <a:effectLst/>
                <a:latin typeface="Arial" panose="020B0604020202020204" pitchFamily="34" charset="0"/>
              </a:rPr>
              <a:t>turneth</a:t>
            </a:r>
            <a:r>
              <a:rPr lang="en-US" dirty="0">
                <a:solidFill>
                  <a:srgbClr val="000000"/>
                </a:solidFill>
                <a:effectLst/>
                <a:latin typeface="Arial" panose="020B0604020202020204" pitchFamily="34" charset="0"/>
              </a:rPr>
              <a:t> about unto the north; it </a:t>
            </a:r>
            <a:r>
              <a:rPr lang="en-US" dirty="0" err="1">
                <a:solidFill>
                  <a:srgbClr val="000000"/>
                </a:solidFill>
                <a:effectLst/>
                <a:latin typeface="Arial" panose="020B0604020202020204" pitchFamily="34" charset="0"/>
              </a:rPr>
              <a:t>whirleth</a:t>
            </a:r>
            <a:r>
              <a:rPr lang="en-US" dirty="0">
                <a:solidFill>
                  <a:srgbClr val="000000"/>
                </a:solidFill>
                <a:effectLst/>
                <a:latin typeface="Arial" panose="020B0604020202020204" pitchFamily="34" charset="0"/>
              </a:rPr>
              <a:t> about continually, and the wind </a:t>
            </a:r>
            <a:r>
              <a:rPr lang="en-US" dirty="0" err="1">
                <a:solidFill>
                  <a:srgbClr val="000000"/>
                </a:solidFill>
                <a:effectLst/>
                <a:latin typeface="Arial" panose="020B0604020202020204" pitchFamily="34" charset="0"/>
              </a:rPr>
              <a:t>returneth</a:t>
            </a:r>
            <a:r>
              <a:rPr lang="en-US" dirty="0">
                <a:solidFill>
                  <a:srgbClr val="000000"/>
                </a:solidFill>
                <a:effectLst/>
                <a:latin typeface="Arial" panose="020B0604020202020204" pitchFamily="34" charset="0"/>
              </a:rPr>
              <a:t> again according to his circuits. 7. All the rivers run into the sea; yet the sea is not full; unto the place from whence the rivers come, thither they return again. 8. All things are full of </a:t>
            </a:r>
            <a:r>
              <a:rPr lang="en-US" dirty="0" err="1">
                <a:solidFill>
                  <a:srgbClr val="000000"/>
                </a:solidFill>
                <a:effectLst/>
                <a:latin typeface="Arial" panose="020B0604020202020204" pitchFamily="34" charset="0"/>
              </a:rPr>
              <a:t>labour</a:t>
            </a:r>
            <a:r>
              <a:rPr lang="en-US" dirty="0">
                <a:solidFill>
                  <a:srgbClr val="000000"/>
                </a:solidFill>
                <a:effectLst/>
                <a:latin typeface="Arial" panose="020B0604020202020204" pitchFamily="34" charset="0"/>
              </a:rPr>
              <a:t>; man cannot utter it: the eye is not satisfied with seeing, nor the ear filled with hearing. 9. The thing that hath been, it is that which shall be; and that which is done is that which shall be done: and there is no new thing under the sun. 10. Is there any thing whereof it may be said, See, this is new? it hath been already of old time, which was before us. 11. There is no remembrance of former things; neither shall there be any remembrance of things that are to come with those that shall come after. 12. I the Preacher was king over Israel in Jerusalem. 13. And I gave my heart to seek and search out by wisdom concerning all things that are done under heaven: this sore travail hath God given to the sons of man to be exercised therewith. 14. have seen all the works that are done under the sun; and, behold, all is vanity and vexation of spirit. 15. That which is crooked cannot be made straight: and that which is wanting cannot be numbered. 16. I communed with mine own heart, saying, Lo, I am come to great estate, and have gotten more wisdom than all they that have been before me in Jerusalem: yea, my heart had great experience of wisdom and knowledge. 17. And I gave my heart to know wisdom, and to know madness and folly: I perceived that this also is vexation of spirit. 18. For in much wisdom is much grief: and he that </a:t>
            </a:r>
            <a:r>
              <a:rPr lang="en-US" dirty="0" err="1">
                <a:solidFill>
                  <a:srgbClr val="000000"/>
                </a:solidFill>
                <a:effectLst/>
                <a:latin typeface="Arial" panose="020B0604020202020204" pitchFamily="34" charset="0"/>
              </a:rPr>
              <a:t>increaseth</a:t>
            </a:r>
            <a:r>
              <a:rPr lang="en-US" dirty="0">
                <a:solidFill>
                  <a:srgbClr val="000000"/>
                </a:solidFill>
                <a:effectLst/>
                <a:latin typeface="Arial" panose="020B0604020202020204" pitchFamily="34" charset="0"/>
              </a:rPr>
              <a:t> knowledge </a:t>
            </a:r>
            <a:r>
              <a:rPr lang="en-US" dirty="0" err="1">
                <a:solidFill>
                  <a:srgbClr val="000000"/>
                </a:solidFill>
                <a:effectLst/>
                <a:latin typeface="Arial" panose="020B0604020202020204" pitchFamily="34" charset="0"/>
              </a:rPr>
              <a:t>increaseth</a:t>
            </a:r>
            <a:r>
              <a:rPr lang="en-US" dirty="0">
                <a:solidFill>
                  <a:srgbClr val="000000"/>
                </a:solidFill>
                <a:effectLst/>
                <a:latin typeface="Arial" panose="020B0604020202020204" pitchFamily="34" charset="0"/>
              </a:rPr>
              <a:t> sorrow. 2:1. I said in mine heart, Go to now, I will prove thee with mirth, therefore enjoy pleasure: and, behold, this also is vanity. 2. I said of laughter, It is mad: and of mirth, What doeth it? 3. I sought in mine heart to give myself unto wine, yet acquainting mine heart with wisdom; and to lay hold on folly, till I might see what was that good for the sons of men, which they should do under the heaven all the days of their life. 4. I made me great works; I </a:t>
            </a:r>
            <a:r>
              <a:rPr lang="en-US" dirty="0" err="1">
                <a:solidFill>
                  <a:srgbClr val="000000"/>
                </a:solidFill>
                <a:effectLst/>
                <a:latin typeface="Arial" panose="020B0604020202020204" pitchFamily="34" charset="0"/>
              </a:rPr>
              <a:t>builded</a:t>
            </a:r>
            <a:r>
              <a:rPr lang="en-US" dirty="0">
                <a:solidFill>
                  <a:srgbClr val="000000"/>
                </a:solidFill>
                <a:effectLst/>
                <a:latin typeface="Arial" panose="020B0604020202020204" pitchFamily="34" charset="0"/>
              </a:rPr>
              <a:t> me houses; I planted me vineyards: 5. I made me gardens and orchards, and I planted trees in them of all kind of fruits: 6. I made me pools of water, to water therewith the wood that bringeth forth trees: 7. I got me servants and maidens, and had servants born in my house; also I had great possessions of great and small cattle above all that were in Jerusalem before me: 8. I gathered me also silver and gold, and the peculiar treasure of kings and of the provinces: I gat me men singers and women singers, and the delights of the sons of men, as musical instruments, and that of all sorts. 9. So I was great, and increased more than all that were before me in Jerusalem: also my wisdom remained with me. 10. And whatsoever mine eyes desired I kept not from them, I withheld not my heart from any joy; for my heart rejoiced in all my </a:t>
            </a:r>
            <a:r>
              <a:rPr lang="en-US" dirty="0" err="1">
                <a:solidFill>
                  <a:srgbClr val="000000"/>
                </a:solidFill>
                <a:effectLst/>
                <a:latin typeface="Arial" panose="020B0604020202020204" pitchFamily="34" charset="0"/>
              </a:rPr>
              <a:t>labour</a:t>
            </a:r>
            <a:r>
              <a:rPr lang="en-US" dirty="0">
                <a:solidFill>
                  <a:srgbClr val="000000"/>
                </a:solidFill>
                <a:effectLst/>
                <a:latin typeface="Arial" panose="020B0604020202020204" pitchFamily="34" charset="0"/>
              </a:rPr>
              <a:t>: and this was my portion of all my </a:t>
            </a:r>
            <a:r>
              <a:rPr lang="en-US" dirty="0" err="1">
                <a:solidFill>
                  <a:srgbClr val="000000"/>
                </a:solidFill>
                <a:effectLst/>
                <a:latin typeface="Arial" panose="020B0604020202020204" pitchFamily="34" charset="0"/>
              </a:rPr>
              <a:t>labour</a:t>
            </a:r>
            <a:r>
              <a:rPr lang="en-US" dirty="0">
                <a:solidFill>
                  <a:srgbClr val="000000"/>
                </a:solidFill>
                <a:effectLst/>
                <a:latin typeface="Arial" panose="020B0604020202020204" pitchFamily="34" charset="0"/>
              </a:rPr>
              <a:t>. 11. Then I looked on all the works that my hands had wrought, and on the </a:t>
            </a:r>
            <a:r>
              <a:rPr lang="en-US" dirty="0" err="1">
                <a:solidFill>
                  <a:srgbClr val="000000"/>
                </a:solidFill>
                <a:effectLst/>
                <a:latin typeface="Arial" panose="020B0604020202020204" pitchFamily="34" charset="0"/>
              </a:rPr>
              <a:t>labour</a:t>
            </a:r>
            <a:r>
              <a:rPr lang="en-US" dirty="0">
                <a:solidFill>
                  <a:srgbClr val="000000"/>
                </a:solidFill>
                <a:effectLst/>
                <a:latin typeface="Arial" panose="020B0604020202020204" pitchFamily="34" charset="0"/>
              </a:rPr>
              <a:t> that I had </a:t>
            </a:r>
            <a:r>
              <a:rPr lang="en-US" dirty="0" err="1">
                <a:solidFill>
                  <a:srgbClr val="000000"/>
                </a:solidFill>
                <a:effectLst/>
                <a:latin typeface="Arial" panose="020B0604020202020204" pitchFamily="34" charset="0"/>
              </a:rPr>
              <a:t>laboured</a:t>
            </a:r>
            <a:r>
              <a:rPr lang="en-US" dirty="0">
                <a:solidFill>
                  <a:srgbClr val="000000"/>
                </a:solidFill>
                <a:effectLst/>
                <a:latin typeface="Arial" panose="020B0604020202020204" pitchFamily="34" charset="0"/>
              </a:rPr>
              <a:t> to do: and, behold, all was vanity and vexation of spirit, and there was no profit under the sun. </a:t>
            </a:r>
          </a:p>
          <a:p>
            <a:pPr marL="228600" indent="-228600" algn="l">
              <a:buAutoNum type="arabicPeriod"/>
            </a:pPr>
            <a:endParaRPr lang="en-US" dirty="0">
              <a:solidFill>
                <a:srgbClr val="000000"/>
              </a:solidFill>
              <a:effectLst/>
              <a:latin typeface="Arial" panose="020B0604020202020204" pitchFamily="34" charset="0"/>
            </a:endParaRPr>
          </a:p>
          <a:p>
            <a:pPr marL="0" indent="0" algn="l">
              <a:buFontTx/>
              <a:buNone/>
            </a:pPr>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Ecclesiastes 12:9–14</a:t>
            </a:r>
          </a:p>
          <a:p>
            <a:endParaRPr lang="en-US" b="1" dirty="0">
              <a:effectLst/>
            </a:endParaRPr>
          </a:p>
          <a:p>
            <a:r>
              <a:rPr lang="en-US" i="1" dirty="0"/>
              <a:t>New Living Translation</a:t>
            </a:r>
            <a:r>
              <a:rPr lang="en-US" dirty="0"/>
              <a:t>:</a:t>
            </a:r>
          </a:p>
          <a:p>
            <a:r>
              <a:rPr lang="en-US" dirty="0">
                <a:solidFill>
                  <a:srgbClr val="000000"/>
                </a:solidFill>
                <a:effectLst/>
                <a:latin typeface="Arial" panose="020B0604020202020204" pitchFamily="34" charset="0"/>
              </a:rPr>
              <a:t>9. Keep this in mind: The Teacher was considered wise, and he taught the people everything he knew. He listened carefully to many proverbs, studying and classifying them. 10. The Teacher sought to find just the right words to express truths clearly. 11. The words of the wise are like cattle prods—painful but helpful. Their collected sayings are like a nail-studded stick with which a shepherd drives the sheep. 12. But, my child, let me give you some further advice: Be careful, for writing books is endless, and much study wears you out. 13. That’s the whole story. Here now is my final conclusion: Fear God and obey his commands, for this is everyone’s duty. 14. God will judge us for everything we do, including every secret thing, whether good or bad.</a:t>
            </a:r>
          </a:p>
          <a:p>
            <a:pPr algn="l"/>
            <a:endParaRPr lang="en-US" dirty="0"/>
          </a:p>
          <a:p>
            <a:r>
              <a:rPr lang="en-US" dirty="0">
                <a:effectLst/>
              </a:rPr>
              <a:t>King James Version: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9. And moreover, because the preacher was wise, he still taught the people knowledge; yea, he gave good heed, and sought out, and set in order many proverbs. 10. The preacher sought to find out acceptable words: and that which was written was upright, even words of truth. 11. The words of the wise are as goads, and as nails fastened by the masters of assemblies, which are given from one shepherd. 12. And further, by these, my son, be admonished: of making many books there is no end; and much study is a weariness of the flesh. 13. Let us hear the conclusion of the whole matter: Fear God, and keep his commandments: for this is the whole duty of man. 14. For God shall bring every work into judgment, with every secret thing, whether it be good, or whether it be evil.</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3: Words of Wisdom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59) and complete it as a class, identifying creative ways students can demonstrate the wisdom found in the Word of God. </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543768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Medium" panose="020B0603020102020204" pitchFamily="34" charset="0"/>
              </a:rPr>
              <a:t>Wisdom literature is a great example of how the deep truths of God’s Word are incredibly practical. Take some time in coming weeks to read these books more fully, asking God to show you what it means to fear Him and walk in His wisdom every day. </a:t>
            </a: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429176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b="0" dirty="0"/>
              <a:t>Proverbs 1:1</a:t>
            </a:r>
            <a:r>
              <a:rPr lang="en-US" dirty="0">
                <a:effectLst/>
                <a:latin typeface="Franklin Gothic Medium" panose="020B0603020102020204" pitchFamily="34" charset="0"/>
              </a:rPr>
              <a:t>–7; 3:13–18; Ecclesiastes 1:1 through 2:11; 12:9–14; Song of Solomon 5:2–8; 8:5–7</a:t>
            </a:r>
            <a:endParaRPr lang="en-US" b="1" dirty="0"/>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identify three books of the Old Testament as sources of wisdom and appreciate the variety of wisdom found in Scripture.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recognize that the Bible is the Christian’s primary and most reliable source of wisdom.</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commit to consistently seek out wisdom for living within the pages of Scripture.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Proverbs 1:1–7</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1. These are the proverbs of Solomon, David’s son, king of Israel. 2. Their purpose is to teach people wisdom and discipline, to help them understand the insights of the wise. 3. Their purpose is to teach people to live disciplined and successful lives, to help them do what is right, just, and fair. 4. These proverbs will give insight to the simple, knowledge and discernment to the young. 5. Let the wise listen to these proverbs and become even wiser.</a:t>
            </a:r>
            <a:r>
              <a:rPr lang="en-US" b="0" i="0" dirty="0">
                <a:solidFill>
                  <a:srgbClr val="000000"/>
                </a:solidFill>
                <a:effectLst/>
                <a:latin typeface="Courier New" panose="02070309020205020404" pitchFamily="49" charset="0"/>
              </a:rPr>
              <a:t> </a:t>
            </a:r>
            <a:r>
              <a:rPr lang="en-US" dirty="0">
                <a:solidFill>
                  <a:srgbClr val="000000"/>
                </a:solidFill>
                <a:effectLst/>
                <a:latin typeface="Arial" panose="020B0604020202020204" pitchFamily="34" charset="0"/>
              </a:rPr>
              <a:t>Let those with understanding receive guidance 6. by exploring the meaning in these proverbs and parables, the words of the wise and their riddles. 7. Fear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is the foundation of true knowledge, but fools despise wisdom and discipline.</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1. The proverbs of Solomon the son of David, king of Israel; 2. To know wisdom and instruction; to perceive the words of understanding; 3. To receive the instruction of wisdom, justice, and judgment, and equity; 4. To give subtilty to the simple, to the young man knowledge and discretion. 5. A wise man will hear, and will increase learning; and a man of understanding shall attain unto wise counsels: 6. To understand a proverb, and the interpretation; the words of the wise, and their dark sayings. 7. The fear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is the beginning of knowledge: but fools despise wisdom and instruction.</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1: Interpreting Proverbs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57) and discuss it to introduce this main point. Use the principles discussed here to teach and apply the material that follows. </a:t>
            </a: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Proverbs 3:13–18</a:t>
            </a:r>
          </a:p>
          <a:p>
            <a:endParaRPr lang="en-US" b="1" dirty="0">
              <a:effectLst/>
            </a:endParaRPr>
          </a:p>
          <a:p>
            <a:r>
              <a:rPr lang="en-US" i="1" dirty="0"/>
              <a:t>New Living Translation</a:t>
            </a:r>
            <a:r>
              <a:rPr lang="en-US" dirty="0"/>
              <a:t>: </a:t>
            </a:r>
            <a:endParaRPr lang="en-US" b="0" i="0" dirty="0">
              <a:solidFill>
                <a:schemeClr val="tx1"/>
              </a:solidFill>
              <a:effectLst/>
              <a:latin typeface="+mn-lt"/>
            </a:endParaRPr>
          </a:p>
          <a:p>
            <a:pPr algn="l"/>
            <a:r>
              <a:rPr lang="en-US" dirty="0">
                <a:solidFill>
                  <a:srgbClr val="000000"/>
                </a:solidFill>
                <a:effectLst/>
                <a:latin typeface="Arial" panose="020B0604020202020204" pitchFamily="34" charset="0"/>
              </a:rPr>
              <a:t>13. Joyful is the person who finds wisdom, the one who gains understanding. 14. For wisdom is more profitable than silver, and her wages are better than gold. 15. Wisdom is more precious than rubies; nothing you desire can compare with her. 16. She offers you long life in her right hand, and riches and honor in her left. 17. She will guide you down delightful paths; all her ways are satisfying. 18. Wisdom is a tree of life to those who embrace her; happy are those who hold her tightly.</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13. Happy is the man that </a:t>
            </a:r>
            <a:r>
              <a:rPr lang="en-US" dirty="0" err="1">
                <a:solidFill>
                  <a:srgbClr val="000000"/>
                </a:solidFill>
                <a:effectLst/>
                <a:latin typeface="Arial" panose="020B0604020202020204" pitchFamily="34" charset="0"/>
              </a:rPr>
              <a:t>findeth</a:t>
            </a:r>
            <a:r>
              <a:rPr lang="en-US" dirty="0">
                <a:solidFill>
                  <a:srgbClr val="000000"/>
                </a:solidFill>
                <a:effectLst/>
                <a:latin typeface="Arial" panose="020B0604020202020204" pitchFamily="34" charset="0"/>
              </a:rPr>
              <a:t> wisdom, and the man that </a:t>
            </a:r>
            <a:r>
              <a:rPr lang="en-US" dirty="0" err="1">
                <a:solidFill>
                  <a:srgbClr val="000000"/>
                </a:solidFill>
                <a:effectLst/>
                <a:latin typeface="Arial" panose="020B0604020202020204" pitchFamily="34" charset="0"/>
              </a:rPr>
              <a:t>getteth</a:t>
            </a:r>
            <a:r>
              <a:rPr lang="en-US" dirty="0">
                <a:solidFill>
                  <a:srgbClr val="000000"/>
                </a:solidFill>
                <a:effectLst/>
                <a:latin typeface="Arial" panose="020B0604020202020204" pitchFamily="34" charset="0"/>
              </a:rPr>
              <a:t> understanding. 14. For the merchandise of it is better than the merchandise of silver, and the gain thereof than fine gold. 15. She is more precious than rubies: and all the things thou canst desire are not to be compared unto her. 16. Length of days is in her right hand; and in her left hand riches and </a:t>
            </a:r>
            <a:r>
              <a:rPr lang="en-US" dirty="0" err="1">
                <a:solidFill>
                  <a:srgbClr val="000000"/>
                </a:solidFill>
                <a:effectLst/>
                <a:latin typeface="Arial" panose="020B0604020202020204" pitchFamily="34" charset="0"/>
              </a:rPr>
              <a:t>honour</a:t>
            </a:r>
            <a:r>
              <a:rPr lang="en-US" dirty="0">
                <a:solidFill>
                  <a:srgbClr val="000000"/>
                </a:solidFill>
                <a:effectLst/>
                <a:latin typeface="Arial" panose="020B0604020202020204" pitchFamily="34" charset="0"/>
              </a:rPr>
              <a:t>. 17. Her ways are ways of pleasantness, and all her paths are peace. 18. She is a tree of life to them that lay hold upon her: and happy is every one that </a:t>
            </a:r>
            <a:r>
              <a:rPr lang="en-US" dirty="0" err="1">
                <a:solidFill>
                  <a:srgbClr val="000000"/>
                </a:solidFill>
                <a:effectLst/>
                <a:latin typeface="Arial" panose="020B0604020202020204" pitchFamily="34" charset="0"/>
              </a:rPr>
              <a:t>retaineth</a:t>
            </a:r>
            <a:r>
              <a:rPr lang="en-US" dirty="0">
                <a:solidFill>
                  <a:srgbClr val="000000"/>
                </a:solidFill>
                <a:effectLst/>
                <a:latin typeface="Arial" panose="020B0604020202020204" pitchFamily="34" charset="0"/>
              </a:rPr>
              <a:t> her.</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Song of Solomon 5:2</a:t>
            </a:r>
            <a:r>
              <a:rPr lang="en-US" sz="1200" b="1" spc="169" dirty="0">
                <a:solidFill>
                  <a:srgbClr val="FFFFFF"/>
                </a:solidFill>
                <a:latin typeface="Franklin Gothic Medium" panose="020B0603020102020204" pitchFamily="34" charset="0"/>
              </a:rPr>
              <a:t>–8</a:t>
            </a:r>
            <a:endParaRPr lang="en-US" sz="1200" b="1" kern="1200" dirty="0">
              <a:solidFill>
                <a:schemeClr val="tx1"/>
              </a:solidFill>
              <a:effectLst/>
              <a:latin typeface="+mn-lt"/>
              <a:ea typeface="+mn-ea"/>
              <a:cs typeface="+mn-cs"/>
            </a:endParaRP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2. I slept, but my heart was awake,</a:t>
            </a:r>
            <a:r>
              <a:rPr lang="en-US" b="0" i="0" dirty="0">
                <a:solidFill>
                  <a:srgbClr val="000000"/>
                </a:solidFill>
                <a:effectLst/>
                <a:latin typeface="Courier New" panose="02070309020205020404" pitchFamily="49" charset="0"/>
              </a:rPr>
              <a:t> </a:t>
            </a:r>
            <a:r>
              <a:rPr lang="en-US" dirty="0">
                <a:solidFill>
                  <a:srgbClr val="000000"/>
                </a:solidFill>
                <a:effectLst/>
                <a:latin typeface="Arial" panose="020B0604020202020204" pitchFamily="34" charset="0"/>
              </a:rPr>
              <a:t>when I heard my lover knocking and calling: “Open to me, my treasure, my darling, my dove, my perfect one. My head is drenched with dew, my hair with the dampness of the night.” 3. But I responded, “I have taken off my robe. Should I get dressed again? I have washed my feet. Should I get them soiled?” 4. My lover tried to unlatch the door, and my heart thrilled within me. 5. I jumped up to open the door for my love, and my hands dripped with perfume. My fingers dripped with lovely myrrh as I pulled back the bolt. 6.</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I opened to my lover, but he was gone! My heart sank. I searched for him but could not find him anywhere. I called to him, but there was no reply. 7. The night watchmen found me as they made their rounds. They beat and bruised me and stripped off my veil, those watchmen on the walls. 8. Make this promise, O women of Jerusalem— If you find my lover,</a:t>
            </a:r>
            <a:r>
              <a:rPr lang="en-US" b="0" i="0" dirty="0">
                <a:solidFill>
                  <a:srgbClr val="000000"/>
                </a:solidFill>
                <a:effectLst/>
                <a:latin typeface="Courier New" panose="02070309020205020404" pitchFamily="49" charset="0"/>
              </a:rPr>
              <a:t> </a:t>
            </a:r>
            <a:r>
              <a:rPr lang="en-US" dirty="0">
                <a:solidFill>
                  <a:srgbClr val="000000"/>
                </a:solidFill>
                <a:effectLst/>
                <a:latin typeface="Arial" panose="020B0604020202020204" pitchFamily="34" charset="0"/>
              </a:rPr>
              <a:t>tell him I am weak with love.</a:t>
            </a:r>
          </a:p>
          <a:p>
            <a:pPr algn="l"/>
            <a:endParaRPr lang="en-US" dirty="0"/>
          </a:p>
          <a:p>
            <a:r>
              <a:rPr lang="en-US" dirty="0">
                <a:effectLst/>
              </a:rPr>
              <a:t>King James Version:</a:t>
            </a:r>
          </a:p>
          <a:p>
            <a:r>
              <a:rPr lang="en-US" dirty="0">
                <a:solidFill>
                  <a:srgbClr val="000000"/>
                </a:solidFill>
                <a:effectLst/>
                <a:latin typeface="Arial" panose="020B0604020202020204" pitchFamily="34" charset="0"/>
              </a:rPr>
              <a:t>2. I sleep, but my heart </a:t>
            </a:r>
            <a:r>
              <a:rPr lang="en-US" dirty="0" err="1">
                <a:solidFill>
                  <a:srgbClr val="000000"/>
                </a:solidFill>
                <a:effectLst/>
                <a:latin typeface="Arial" panose="020B0604020202020204" pitchFamily="34" charset="0"/>
              </a:rPr>
              <a:t>waketh</a:t>
            </a:r>
            <a:r>
              <a:rPr lang="en-US" dirty="0">
                <a:solidFill>
                  <a:srgbClr val="000000"/>
                </a:solidFill>
                <a:effectLst/>
                <a:latin typeface="Arial" panose="020B0604020202020204" pitchFamily="34" charset="0"/>
              </a:rPr>
              <a:t>: it is the voice of my beloved that </a:t>
            </a:r>
            <a:r>
              <a:rPr lang="en-US" dirty="0" err="1">
                <a:solidFill>
                  <a:srgbClr val="000000"/>
                </a:solidFill>
                <a:effectLst/>
                <a:latin typeface="Arial" panose="020B0604020202020204" pitchFamily="34" charset="0"/>
              </a:rPr>
              <a:t>knocketh</a:t>
            </a:r>
            <a:r>
              <a:rPr lang="en-US" dirty="0">
                <a:solidFill>
                  <a:srgbClr val="000000"/>
                </a:solidFill>
                <a:effectLst/>
                <a:latin typeface="Arial" panose="020B0604020202020204" pitchFamily="34" charset="0"/>
              </a:rPr>
              <a:t>, saying, Open to me, my sister, my love, my dove, my undefiled: for my head is filled with dew, and my locks with the drops of the night. 3. I have put off my coat; how shall I put it on? I have washed my feet; how shall I defile them? 4. My beloved put in his hand by the hole of the door, and my bowels were moved for him. 5. I rose up to open to my beloved; and my hands dropped with myrrh, and my fingers with sweet smelling myrrh, upon the handles of the lock. 6. I opened to my beloved; but my beloved had withdrawn himself, and was gone: my soul failed when he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I sought him, but I could not find him; I called him, but he gave me no answer. 7. The watchmen that went about the city found me, they smote me, they wounded me; the keepers of the walls took away my veil from me. 8. I charge you, O daughters of Jerusalem, if ye find my beloved, that ye tell him, that I am sick of love.</a:t>
            </a:r>
            <a:endParaRPr lang="en-US" dirty="0">
              <a:effectLst/>
            </a:endParaRPr>
          </a:p>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l="1068" t="16913" r="290" b="38355"/>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60053" y="6300030"/>
            <a:ext cx="9924056" cy="2656496"/>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effectLst/>
                <a:latin typeface="Corbel" panose="020B0503020204020204" pitchFamily="34" charset="0"/>
              </a:rPr>
              <a:t>As the chosen heir to King David’s throne, Solomon fulfilled a unique role in biblical history. After experiencing God’s presence, Solomon showed his God-given wisdom for a time before making some foolish decisions. The content of these books will challenge students to seek God wholeheartedly.</a:t>
            </a: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006E97"/>
          </a:solidFill>
          <a:ln>
            <a:noFill/>
          </a:ln>
        </p:spPr>
      </p:sp>
    </p:spTree>
    <p:extLst>
      <p:ext uri="{BB962C8B-B14F-4D97-AF65-F5344CB8AC3E}">
        <p14:creationId xmlns:p14="http://schemas.microsoft.com/office/powerpoint/2010/main" val="3058808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Tree>
    <p:extLst>
      <p:ext uri="{BB962C8B-B14F-4D97-AF65-F5344CB8AC3E}">
        <p14:creationId xmlns:p14="http://schemas.microsoft.com/office/powerpoint/2010/main" val="2097246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006E9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06921" y="1941848"/>
            <a:ext cx="13271279"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006E97">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899751" y="3736033"/>
              <a:ext cx="5695040" cy="167099"/>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876428" y="2246324"/>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233326" y="3944824"/>
              <a:ext cx="3280620" cy="227438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marL="0" marR="0" lvl="0" indent="0" algn="ctr" defTabSz="914400" rtl="0" eaLnBrk="1" fontAlgn="auto" latinLnBrk="0" hangingPunct="1">
                <a:lnSpc>
                  <a:spcPts val="3359"/>
                </a:lnSpc>
                <a:spcBef>
                  <a:spcPts val="0"/>
                </a:spcBef>
                <a:spcAft>
                  <a:spcPts val="0"/>
                </a:spcAft>
                <a:buClrTx/>
                <a:buSzTx/>
                <a:buFontTx/>
                <a:buNone/>
                <a:tabLst/>
                <a:defRPr/>
              </a:pPr>
              <a:r>
                <a:rPr lang="en-US" sz="2400" dirty="0">
                  <a:solidFill>
                    <a:srgbClr val="FFFFFF"/>
                  </a:solidFill>
                  <a:latin typeface="Franklin Gothic Medium" panose="020B0603020102020204" pitchFamily="34" charset="0"/>
                </a:rPr>
                <a:t>Ecclesiastes 12:13</a:t>
              </a: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p:txBody>
        </p:sp>
      </p:grpSp>
    </p:spTree>
    <p:extLst>
      <p:ext uri="{BB962C8B-B14F-4D97-AF65-F5344CB8AC3E}">
        <p14:creationId xmlns:p14="http://schemas.microsoft.com/office/powerpoint/2010/main" val="2923927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712" t="-252" r="23657" b="252"/>
          <a:stretch/>
        </p:blipFill>
        <p:spPr>
          <a:xfrm>
            <a:off x="101984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599" y="2875978"/>
            <a:ext cx="10439401" cy="1897820"/>
          </a:xfrm>
          <a:prstGeom prst="rect">
            <a:avLst/>
          </a:prstGeom>
          <a:solidFill>
            <a:srgbClr val="006E9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8677275" y="3440167"/>
            <a:ext cx="8772525"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DEFINING WISDOM</a:t>
            </a:r>
          </a:p>
        </p:txBody>
      </p:sp>
    </p:spTree>
    <p:extLst>
      <p:ext uri="{BB962C8B-B14F-4D97-AF65-F5344CB8AC3E}">
        <p14:creationId xmlns:p14="http://schemas.microsoft.com/office/powerpoint/2010/main" val="3347925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459" t="285" r="19354" b="6185"/>
          <a:stretch/>
        </p:blipFill>
        <p:spPr>
          <a:xfrm>
            <a:off x="1007832"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006E9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8656407" y="3440167"/>
            <a:ext cx="7648575"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FINDING LOVE</a:t>
            </a:r>
          </a:p>
        </p:txBody>
      </p:sp>
    </p:spTree>
    <p:extLst>
      <p:ext uri="{BB962C8B-B14F-4D97-AF65-F5344CB8AC3E}">
        <p14:creationId xmlns:p14="http://schemas.microsoft.com/office/powerpoint/2010/main" val="2291955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0519" t="11" r="3729" b="-11"/>
          <a:stretch/>
        </p:blipFill>
        <p:spPr>
          <a:xfrm>
            <a:off x="1028699" y="1105786"/>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338199" y="2857499"/>
            <a:ext cx="10975201" cy="1897820"/>
          </a:xfrm>
          <a:prstGeom prst="rect">
            <a:avLst/>
          </a:prstGeom>
          <a:solidFill>
            <a:srgbClr val="006E9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453437" y="3421688"/>
            <a:ext cx="7624763"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3. REFLECTING ON LIFE</a:t>
            </a:r>
          </a:p>
        </p:txBody>
      </p:sp>
    </p:spTree>
    <p:extLst>
      <p:ext uri="{BB962C8B-B14F-4D97-AF65-F5344CB8AC3E}">
        <p14:creationId xmlns:p14="http://schemas.microsoft.com/office/powerpoint/2010/main" val="3645915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533400" y="128477"/>
            <a:ext cx="9123041"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447800" y="663677"/>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t="66929" b="12913"/>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80986" y="6831617"/>
            <a:ext cx="9677400" cy="1593321"/>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3200" i="1" spc="169" dirty="0">
                <a:solidFill>
                  <a:srgbClr val="1C2327"/>
                </a:solidFill>
                <a:effectLst/>
                <a:latin typeface="Corbel" panose="020B0503020204020204" pitchFamily="34" charset="0"/>
              </a:rPr>
              <a:t>As the heir to King David’s throne, Solomon fulfilled a unique role in biblical history. His life and writings challenge us to seek God wholeheartedly.</a:t>
            </a:r>
            <a:endParaRPr lang="en-US" sz="32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508105"/>
            </a:xfrm>
            <a:prstGeom prst="rect">
              <a:avLst/>
            </a:prstGeom>
          </p:spPr>
          <p:txBody>
            <a:bodyPr wrap="square" lIns="0" tIns="0" rIns="0" bIns="0" rtlCol="0" anchor="t">
              <a:spAutoFit/>
            </a:bodyPr>
            <a:lstStyle/>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extLst>
      <p:ext uri="{BB962C8B-B14F-4D97-AF65-F5344CB8AC3E}">
        <p14:creationId xmlns:p14="http://schemas.microsoft.com/office/powerpoint/2010/main" val="3628105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87128" y="5143500"/>
            <a:ext cx="8600872" cy="62928"/>
          </a:xfrm>
          <a:prstGeom prst="rect">
            <a:avLst/>
          </a:prstGeom>
          <a:solidFill>
            <a:srgbClr val="006E9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22076"/>
            <a:ext cx="9912927" cy="64008"/>
          </a:xfrm>
          <a:prstGeom prst="rect">
            <a:avLst/>
          </a:prstGeom>
          <a:solidFill>
            <a:srgbClr val="006E9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051560" y="2452910"/>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val="0"/>
              </a:ext>
            </a:extLst>
          </a:blip>
          <a:srcRect t="3268" b="3268"/>
          <a:stretch/>
        </p:blipFill>
        <p:spPr>
          <a:xfrm>
            <a:off x="1282208" y="990600"/>
            <a:ext cx="15765638" cy="83058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1" cy="2228554"/>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2023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p>
            <a:p>
              <a:pPr>
                <a:lnSpc>
                  <a:spcPts val="3328"/>
                </a:lnSpc>
              </a:pP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006E9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Download the Lesson 13 video from </a:t>
            </a:r>
            <a:r>
              <a:rPr lang="en-US" dirty="0" err="1"/>
              <a:t>RadiantLifeCurriculum.com</a:t>
            </a:r>
            <a:r>
              <a:rPr lang="en-US" dirty="0"/>
              <a:t>/Adult, then click on the icon below and add the video to this slide.</a:t>
            </a:r>
          </a:p>
        </p:txBody>
      </p:sp>
    </p:spTree>
    <p:extLst>
      <p:ext uri="{BB962C8B-B14F-4D97-AF65-F5344CB8AC3E}">
        <p14:creationId xmlns:p14="http://schemas.microsoft.com/office/powerpoint/2010/main" val="1171813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7048500"/>
            <a:ext cx="8600872" cy="62928"/>
          </a:xfrm>
          <a:prstGeom prst="rect">
            <a:avLst/>
          </a:prstGeom>
          <a:solidFill>
            <a:srgbClr val="006E9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73" r:id="rId2"/>
    <p:sldLayoutId id="2147483659" r:id="rId3"/>
    <p:sldLayoutId id="2147483672" r:id="rId4"/>
    <p:sldLayoutId id="2147483670" r:id="rId5"/>
    <p:sldLayoutId id="2147483666" r:id="rId6"/>
    <p:sldLayoutId id="2147483667" r:id="rId7"/>
    <p:sldLayoutId id="2147483671" r:id="rId8"/>
    <p:sldLayoutId id="2147483658" r:id="rId9"/>
    <p:sldLayoutId id="2147483674" r:id="rId10"/>
    <p:sldLayoutId id="21474836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006E9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13—SOLOMON’S WRITINGS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372600" y="5649186"/>
            <a:ext cx="7160301" cy="480581"/>
          </a:xfrm>
          <a:prstGeom prst="rect">
            <a:avLst/>
          </a:prstGeom>
        </p:spPr>
        <p:txBody>
          <a:bodyPr lIns="0" tIns="0" rIns="0" bIns="0" rtlCol="0" anchor="t">
            <a:spAutoFit/>
          </a:bodyPr>
          <a:lstStyle/>
          <a:p>
            <a:pPr>
              <a:lnSpc>
                <a:spcPts val="4160"/>
              </a:lnSpc>
            </a:pPr>
            <a:r>
              <a:rPr lang="en-US" sz="2600" spc="169" dirty="0">
                <a:solidFill>
                  <a:srgbClr val="FFFFFF"/>
                </a:solidFill>
                <a:latin typeface="Franklin Gothic Medium" panose="020B0603020102020204" pitchFamily="34" charset="0"/>
              </a:rPr>
              <a:t>Song of Solomon 5:2–8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372600" y="5174573"/>
            <a:ext cx="938583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COMMITTED LOVE</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533400" y="3695700"/>
            <a:ext cx="98298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value might the Church find in a study of Song of Solomon?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this passage teach us about the commitment of marriage?</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48800" y="5630813"/>
            <a:ext cx="7160301" cy="480581"/>
          </a:xfrm>
          <a:prstGeom prst="rect">
            <a:avLst/>
          </a:prstGeom>
        </p:spPr>
        <p:txBody>
          <a:bodyPr lIns="0" tIns="0" rIns="0" bIns="0" rtlCol="0" anchor="t">
            <a:spAutoFit/>
          </a:bodyPr>
          <a:lstStyle/>
          <a:p>
            <a:pPr>
              <a:lnSpc>
                <a:spcPts val="4160"/>
              </a:lnSpc>
            </a:pPr>
            <a:r>
              <a:rPr lang="en-US" sz="2600" spc="169" dirty="0">
                <a:solidFill>
                  <a:srgbClr val="FFFFFF"/>
                </a:solidFill>
                <a:latin typeface="Franklin Gothic Medium" panose="020B0603020102020204" pitchFamily="34" charset="0"/>
              </a:rPr>
              <a:t>Song of Solomon 5:2–8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48800" y="5143500"/>
            <a:ext cx="800100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COMMITTED LOVE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48800" y="6926010"/>
            <a:ext cx="7160301" cy="480581"/>
          </a:xfrm>
          <a:prstGeom prst="rect">
            <a:avLst/>
          </a:prstGeom>
        </p:spPr>
        <p:txBody>
          <a:bodyPr lIns="0" tIns="0" rIns="0" bIns="0" rtlCol="0" anchor="t">
            <a:spAutoFit/>
          </a:bodyPr>
          <a:lstStyle/>
          <a:p>
            <a:pPr>
              <a:lnSpc>
                <a:spcPts val="4160"/>
              </a:lnSpc>
            </a:pPr>
            <a:r>
              <a:rPr lang="en-US" sz="2600" spc="169" dirty="0">
                <a:solidFill>
                  <a:srgbClr val="FFFFFF"/>
                </a:solidFill>
                <a:latin typeface="Franklin Gothic Medium" panose="020B0603020102020204" pitchFamily="34" charset="0"/>
              </a:rPr>
              <a:t>Song of Solomon 8:5–7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48800" y="6451397"/>
            <a:ext cx="769620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TRUE LOVE IS STRONG AND STEADFAST</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838200" y="3695700"/>
            <a:ext cx="92964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challenges a Christian couple might face that threaten to undermine their love for one another?</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Christian couples prepare to face these challenges? </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140456" y="5700928"/>
            <a:ext cx="7160301" cy="480581"/>
          </a:xfrm>
          <a:prstGeom prst="rect">
            <a:avLst/>
          </a:prstGeom>
        </p:spPr>
        <p:txBody>
          <a:bodyPr lIns="0" tIns="0" rIns="0" bIns="0" rtlCol="0" anchor="t">
            <a:spAutoFit/>
          </a:bodyPr>
          <a:lstStyle/>
          <a:p>
            <a:pPr>
              <a:lnSpc>
                <a:spcPts val="4160"/>
              </a:lnSpc>
            </a:pPr>
            <a:r>
              <a:rPr lang="en-US" sz="2600" spc="169" dirty="0">
                <a:solidFill>
                  <a:srgbClr val="FFFFFF"/>
                </a:solidFill>
                <a:latin typeface="Franklin Gothic Medium" panose="020B0603020102020204" pitchFamily="34" charset="0"/>
              </a:rPr>
              <a:t>Ecclesiastes 1:1 through 2:11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140456" y="5246399"/>
            <a:ext cx="90260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 SEARCH OF THE MEANING OF LIFE</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457200" y="3771900"/>
            <a:ext cx="9525000" cy="18928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can we learn about Solomon in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this passage?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decide your priorities in life?</a:t>
            </a: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18600" y="5143500"/>
            <a:ext cx="9361967" cy="967894"/>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 SEARCH OF THE MEANING OF LIFE</a:t>
            </a:r>
          </a:p>
          <a:p>
            <a:pPr>
              <a:lnSpc>
                <a:spcPts val="4160"/>
              </a:lnSpc>
            </a:pPr>
            <a:r>
              <a:rPr lang="en-US" sz="2600" spc="169" dirty="0">
                <a:solidFill>
                  <a:srgbClr val="FFFFFF"/>
                </a:solidFill>
                <a:latin typeface="Franklin Gothic Medium" panose="020B0603020102020204" pitchFamily="34" charset="0"/>
              </a:rPr>
              <a:t>Ecclesiastes 1:1 through 2:11</a:t>
            </a:r>
          </a:p>
        </p:txBody>
      </p:sp>
      <p:sp>
        <p:nvSpPr>
          <p:cNvPr id="6" name="TextBox 7">
            <a:extLst>
              <a:ext uri="{FF2B5EF4-FFF2-40B4-BE49-F238E27FC236}">
                <a16:creationId xmlns:a16="http://schemas.microsoft.com/office/drawing/2014/main" id="{F0007A59-C0AE-7C55-2754-C92195DFE286}"/>
              </a:ext>
            </a:extLst>
          </p:cNvPr>
          <p:cNvSpPr txBox="1"/>
          <p:nvPr/>
        </p:nvSpPr>
        <p:spPr>
          <a:xfrm>
            <a:off x="9144000" y="7126195"/>
            <a:ext cx="7160301" cy="480581"/>
          </a:xfrm>
          <a:prstGeom prst="rect">
            <a:avLst/>
          </a:prstGeom>
        </p:spPr>
        <p:txBody>
          <a:bodyPr lIns="0" tIns="0" rIns="0" bIns="0" rtlCol="0" anchor="t">
            <a:spAutoFit/>
          </a:bodyPr>
          <a:lstStyle/>
          <a:p>
            <a:pPr>
              <a:lnSpc>
                <a:spcPts val="4160"/>
              </a:lnSpc>
            </a:pPr>
            <a:r>
              <a:rPr lang="en-US" sz="2600" spc="169" dirty="0">
                <a:solidFill>
                  <a:srgbClr val="FFFFFF"/>
                </a:solidFill>
                <a:latin typeface="Franklin Gothic Medium" panose="020B0603020102020204" pitchFamily="34" charset="0"/>
              </a:rPr>
              <a:t>Ecclesiastes 12:9–14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118600" y="6610721"/>
            <a:ext cx="8873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LIFE’S MEANING IS FOUND IN GOD</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AFFBC0-2734-7952-B3B3-2726064390A8}"/>
              </a:ext>
            </a:extLst>
          </p:cNvPr>
          <p:cNvSpPr txBox="1"/>
          <p:nvPr/>
        </p:nvSpPr>
        <p:spPr>
          <a:xfrm>
            <a:off x="990600" y="3771900"/>
            <a:ext cx="92202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Ecclesiastes is often viewed as a bleak book, but 12:9–14 reverses that. In what ways might Ecclesiastes give us joy and hope?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God give meaning to your life?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315145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762000" y="2400300"/>
            <a:ext cx="7924800" cy="7340471"/>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Think of ways your class can be more proactive at encouraging each other’s growth in the Lord during the week.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Encourage someone struggling with discouragement—there is indeed purpose and joy to be found in life through knowing God and resting in His presence.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Pray that God will lead you by His wisdom to follow the path He lays out before you.</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77402" y="7419112"/>
            <a:ext cx="6433155" cy="580158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still calls people to enter into covenant with Him. </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677402" y="5143500"/>
            <a:ext cx="8645234"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LESSON 1</a:t>
            </a:r>
            <a:endParaRPr lang="en-US" sz="6000" dirty="0">
              <a:solidFill>
                <a:schemeClr val="bg1">
                  <a:lumMod val="95000"/>
                </a:schemeClr>
              </a:solidFill>
              <a:latin typeface="Franklin Gothic Medium" panose="020B0603020102020204" pitchFamily="34" charset="0"/>
            </a:endParaRPr>
          </a:p>
          <a:p>
            <a:pPr>
              <a:spcAft>
                <a:spcPts val="3000"/>
              </a:spcAft>
            </a:pPr>
            <a:r>
              <a:rPr lang="en-US" sz="4400" i="0" dirty="0">
                <a:solidFill>
                  <a:schemeClr val="bg1">
                    <a:lumMod val="95000"/>
                  </a:schemeClr>
                </a:solidFill>
                <a:latin typeface="Franklin Gothic Medium" panose="020B0603020102020204" pitchFamily="34" charset="0"/>
              </a:rPr>
              <a:t>GOD’S COVENANT WITH ABRAHAM</a:t>
            </a:r>
          </a:p>
        </p:txBody>
      </p:sp>
      <p:sp>
        <p:nvSpPr>
          <p:cNvPr id="4" name="TextBox 3">
            <a:extLst>
              <a:ext uri="{FF2B5EF4-FFF2-40B4-BE49-F238E27FC236}">
                <a16:creationId xmlns:a16="http://schemas.microsoft.com/office/drawing/2014/main" id="{2E3F18AB-EEA0-1FBE-AECC-6EAB4149DE49}"/>
              </a:ext>
            </a:extLst>
          </p:cNvPr>
          <p:cNvSpPr txBox="1"/>
          <p:nvPr/>
        </p:nvSpPr>
        <p:spPr>
          <a:xfrm>
            <a:off x="9642766" y="3238500"/>
            <a:ext cx="8839200" cy="1107996"/>
          </a:xfrm>
          <a:prstGeom prst="rect">
            <a:avLst/>
          </a:prstGeom>
        </p:spPr>
        <p:txBody>
          <a:bodyPr wrap="square" lIns="0" tIns="0" rIns="0" bIns="0" rtlCol="0" anchor="t">
            <a:spAutoFit/>
          </a:bodyPr>
          <a:lstStyle/>
          <a:p>
            <a:pPr>
              <a:spcAft>
                <a:spcPts val="3000"/>
              </a:spcAft>
            </a:pPr>
            <a:r>
              <a:rPr lang="en-US" sz="4000" dirty="0">
                <a:solidFill>
                  <a:srgbClr val="006E97"/>
                </a:solidFill>
                <a:latin typeface="Franklin Gothic Medium" panose="020B0603020102020204" pitchFamily="34" charset="0"/>
              </a:rPr>
              <a:t>FALL</a:t>
            </a:r>
            <a:r>
              <a:rPr lang="en-US" sz="4000" i="0" dirty="0">
                <a:solidFill>
                  <a:srgbClr val="006E97"/>
                </a:solidFill>
                <a:latin typeface="Franklin Gothic Medium" panose="020B0603020102020204" pitchFamily="34" charset="0"/>
              </a:rPr>
              <a:t> QUARTER BEGINS</a:t>
            </a:r>
            <a:br>
              <a:rPr lang="en-US" sz="4000" i="0" dirty="0">
                <a:solidFill>
                  <a:srgbClr val="006E97"/>
                </a:solidFill>
                <a:latin typeface="Franklin Gothic Medium" panose="020B0603020102020204" pitchFamily="34" charset="0"/>
              </a:rPr>
            </a:br>
            <a:r>
              <a:rPr lang="en-US" sz="3200" i="0" dirty="0">
                <a:solidFill>
                  <a:srgbClr val="006E97"/>
                </a:solidFill>
                <a:latin typeface="Franklin Gothic Medium" panose="020B0603020102020204" pitchFamily="34" charset="0"/>
              </a:rPr>
              <a:t>UNIT 1: EARLY ISRAELITE HISTORY</a:t>
            </a: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06091" y="5394248"/>
            <a:ext cx="8018584" cy="580158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Wisdom from God must be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continuously sought.</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730154" y="3286299"/>
            <a:ext cx="7110046"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SOLOMON’S WRITINGS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248400" y="2642430"/>
            <a:ext cx="9220200" cy="5002139"/>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Let us hear the conclusion of the whole matter: Fear God, and keep his commandments: for this is the whole duty of man. (KJV) </a:t>
            </a:r>
          </a:p>
          <a:p>
            <a:pPr>
              <a:lnSpc>
                <a:spcPts val="6599"/>
              </a:lnSpc>
            </a:pPr>
            <a:endParaRPr lang="en-US" sz="4000" dirty="0">
              <a:solidFill>
                <a:srgbClr val="FFFFFF"/>
              </a:solidFill>
              <a:latin typeface="Corbel" panose="020B0503020204020204" pitchFamily="34" charset="0"/>
            </a:endParaRP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172200" y="3009900"/>
            <a:ext cx="9448800" cy="3463009"/>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“That’s the whole story. Here now is my final conclusion: Fear God and obey his commands, for this is everyone’s duty.” (NLT)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69400" y="5105400"/>
            <a:ext cx="9829800" cy="929422"/>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WISDOM TEACHES GODLY LIVING</a:t>
            </a:r>
          </a:p>
          <a:p>
            <a:pPr>
              <a:lnSpc>
                <a:spcPts val="3840"/>
              </a:lnSpc>
            </a:pPr>
            <a:r>
              <a:rPr lang="en-US" sz="2600" spc="160" dirty="0">
                <a:solidFill>
                  <a:srgbClr val="FFFFFF"/>
                </a:solidFill>
                <a:latin typeface="Franklin Gothic Medium" panose="020B0603020102020204" pitchFamily="34" charset="0"/>
              </a:rPr>
              <a:t>Proverbs 1:1–7</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dia Placeholder 1">
            <a:extLst>
              <a:ext uri="{FF2B5EF4-FFF2-40B4-BE49-F238E27FC236}">
                <a16:creationId xmlns:a16="http://schemas.microsoft.com/office/drawing/2014/main" id="{8D5066DB-E670-351F-A9DC-9BB5147CC67F}"/>
              </a:ext>
            </a:extLst>
          </p:cNvPr>
          <p:cNvSpPr>
            <a:spLocks noGrp="1"/>
          </p:cNvSpPr>
          <p:nvPr>
            <p:ph type="media" sz="quarter" idx="11"/>
          </p:nvPr>
        </p:nvSpPr>
        <p:spPr/>
      </p:sp>
    </p:spTree>
    <p:extLst>
      <p:ext uri="{BB962C8B-B14F-4D97-AF65-F5344CB8AC3E}">
        <p14:creationId xmlns:p14="http://schemas.microsoft.com/office/powerpoint/2010/main" val="2532436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14400" y="3695700"/>
            <a:ext cx="9372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a Christian need to read the wisdom literature of Scripture, particularly the Book of Proverbs?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practical terms, what do you think it means to “live in fear of the Lord”? </a:t>
            </a:r>
          </a:p>
        </p:txBody>
      </p:sp>
    </p:spTree>
    <p:extLst>
      <p:ext uri="{BB962C8B-B14F-4D97-AF65-F5344CB8AC3E}">
        <p14:creationId xmlns:p14="http://schemas.microsoft.com/office/powerpoint/2010/main" val="593240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113797"/>
            <a:ext cx="9601200" cy="929422"/>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WISDOM TEACHES GODLY LIVING</a:t>
            </a:r>
          </a:p>
          <a:p>
            <a:pPr>
              <a:lnSpc>
                <a:spcPts val="3840"/>
              </a:lnSpc>
            </a:pPr>
            <a:r>
              <a:rPr lang="en-US" sz="2600" spc="160" dirty="0">
                <a:solidFill>
                  <a:srgbClr val="FFFFFF"/>
                </a:solidFill>
                <a:latin typeface="Franklin Gothic Medium" panose="020B0603020102020204" pitchFamily="34" charset="0"/>
              </a:rPr>
              <a:t>Proverbs 1:1</a:t>
            </a:r>
            <a:r>
              <a:rPr lang="en-US" sz="2600" spc="169" dirty="0">
                <a:solidFill>
                  <a:srgbClr val="FFFFFF"/>
                </a:solidFill>
                <a:latin typeface="Franklin Gothic Medium" panose="020B0603020102020204" pitchFamily="34" charset="0"/>
              </a:rPr>
              <a:t>–7</a:t>
            </a:r>
            <a:endParaRPr lang="en-US" sz="2600" spc="160" dirty="0">
              <a:solidFill>
                <a:srgbClr val="FFFFFF"/>
              </a:solidFill>
              <a:latin typeface="Franklin Gothic Medium" panose="020B0603020102020204" pitchFamily="34" charset="0"/>
            </a:endParaRPr>
          </a:p>
        </p:txBody>
      </p:sp>
      <p:sp>
        <p:nvSpPr>
          <p:cNvPr id="6" name="TextBox 7">
            <a:extLst>
              <a:ext uri="{FF2B5EF4-FFF2-40B4-BE49-F238E27FC236}">
                <a16:creationId xmlns:a16="http://schemas.microsoft.com/office/drawing/2014/main" id="{F0007A59-C0AE-7C55-2754-C92195DFE286}"/>
              </a:ext>
            </a:extLst>
          </p:cNvPr>
          <p:cNvSpPr txBox="1"/>
          <p:nvPr/>
        </p:nvSpPr>
        <p:spPr>
          <a:xfrm>
            <a:off x="9169400" y="6956655"/>
            <a:ext cx="7160301" cy="480581"/>
          </a:xfrm>
          <a:prstGeom prst="rect">
            <a:avLst/>
          </a:prstGeom>
        </p:spPr>
        <p:txBody>
          <a:bodyPr lIns="0" tIns="0" rIns="0" bIns="0" rtlCol="0" anchor="t">
            <a:spAutoFit/>
          </a:bodyPr>
          <a:lstStyle/>
          <a:p>
            <a:pPr>
              <a:lnSpc>
                <a:spcPts val="4160"/>
              </a:lnSpc>
            </a:pPr>
            <a:r>
              <a:rPr lang="en-US" sz="2600" spc="169" dirty="0">
                <a:solidFill>
                  <a:srgbClr val="FFFFFF"/>
                </a:solidFill>
                <a:latin typeface="Franklin Gothic Medium" panose="020B0603020102020204" pitchFamily="34" charset="0"/>
              </a:rPr>
              <a:t>Proverbs 3:13–18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169400" y="6461355"/>
            <a:ext cx="805180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WISDOM GUIDES US TOWARD LIFE</a:t>
            </a:r>
          </a:p>
        </p:txBody>
      </p:sp>
    </p:spTree>
    <p:extLst>
      <p:ext uri="{BB962C8B-B14F-4D97-AF65-F5344CB8AC3E}">
        <p14:creationId xmlns:p14="http://schemas.microsoft.com/office/powerpoint/2010/main" val="37345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609600" y="3848100"/>
            <a:ext cx="95250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blessings of wisdom have you found?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Keeping in mind that the Book of Proverbs repeatedly declares that the fear of the Lord is at the heart of wisdom, how much attention should a Christian give to wisdom literature? How much attention do we normally give it?</a:t>
            </a: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FCF0DF4F-ED78-554C-B2A3-6B4AFE101547}"/>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B29F24A9-9247-784E-86F7-A904A7FAD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7535</TotalTime>
  <Words>4143</Words>
  <Application>Microsoft Macintosh PowerPoint</Application>
  <PresentationFormat>Custom</PresentationFormat>
  <Paragraphs>141</Paragraphs>
  <Slides>23</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Courier New</vt:lpstr>
      <vt:lpstr>Arial</vt:lpstr>
      <vt:lpstr>Franklin Gothic Medium</vt:lpstr>
      <vt:lpstr>Corbel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Crinklaw, Whitney</dc:creator>
  <cp:lastModifiedBy>Hightower, Liz</cp:lastModifiedBy>
  <cp:revision>19</cp:revision>
  <dcterms:created xsi:type="dcterms:W3CDTF">2023-01-23T20:04:18Z</dcterms:created>
  <dcterms:modified xsi:type="dcterms:W3CDTF">2023-03-27T13:06:56Z</dcterms:modified>
  <dc:identifier>DAEvRMTdTXk</dc:identifier>
</cp:coreProperties>
</file>