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sldIdLst>
    <p:sldId id="287"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1" r:id="rId18"/>
    <p:sldId id="273" r:id="rId19"/>
    <p:sldId id="284" r:id="rId20"/>
    <p:sldId id="283" r:id="rId21"/>
    <p:sldId id="288" r:id="rId22"/>
    <p:sldId id="289" r:id="rId23"/>
    <p:sldId id="290" r:id="rId24"/>
  </p:sldIdLst>
  <p:sldSz cx="18288000" cy="10287000"/>
  <p:notesSz cx="6858000" cy="9144000"/>
  <p:embeddedFontLst>
    <p:embeddedFont>
      <p:font typeface="Calibri" panose="020F0502020204030204" pitchFamily="34" charset="0"/>
      <p:regular r:id="rId26"/>
      <p:bold r:id="rId27"/>
      <p:italic r:id="rId28"/>
      <p:boldItalic r:id="rId29"/>
    </p:embeddedFont>
    <p:embeddedFont>
      <p:font typeface="Corbel" panose="020B0503020204020204" pitchFamily="34" charset="0"/>
      <p:regular r:id="rId30"/>
      <p:bold r:id="rId31"/>
      <p:italic r:id="rId32"/>
      <p:boldItalic r:id="rId33"/>
    </p:embeddedFont>
    <p:embeddedFont>
      <p:font typeface="Franklin Gothic Medium" panose="020B0603020102020204" pitchFamily="34" charset="0"/>
      <p:regular r:id="rId34"/>
      <p: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E97"/>
    <a:srgbClr val="1C2327"/>
    <a:srgbClr val="B97B44"/>
    <a:srgbClr val="000000"/>
    <a:srgbClr val="D6A951"/>
    <a:srgbClr val="EC9C55"/>
    <a:srgbClr val="FFFAEC"/>
    <a:srgbClr val="694525"/>
    <a:srgbClr val="946235"/>
    <a:srgbClr val="B992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524" autoAdjust="0"/>
    <p:restoredTop sz="73741" autoAdjust="0"/>
  </p:normalViewPr>
  <p:slideViewPr>
    <p:cSldViewPr>
      <p:cViewPr varScale="1">
        <p:scale>
          <a:sx n="61" d="100"/>
          <a:sy n="61" d="100"/>
        </p:scale>
        <p:origin x="1184" y="2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1.fntdata"/><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font" Target="fonts/font9.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7.fntdata"/><Relationship Id="rId37" Type="http://schemas.openxmlformats.org/officeDocument/2006/relationships/viewProps" Target="viewProps.xml"/><Relationship Id="rId40"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3.fntdata"/><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3/24/23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r>
              <a:rPr lang="en-US" dirty="0">
                <a:effectLst/>
                <a:latin typeface="Franklin Gothic Medium" panose="020B0603020102020204" pitchFamily="34" charset="0"/>
              </a:rPr>
              <a:t>The Christian life is characterized by growth—forward movement in the will and the ways of the Lord. Such growth is impossible in our own strength. We need help and enablement from Him. Today’s lesson focuses on a gift God offers freely, although many people fail to ask for or live within its blessings.</a:t>
            </a:r>
          </a:p>
          <a:p>
            <a:endParaRPr lang="en-US" dirty="0"/>
          </a:p>
          <a:p>
            <a:r>
              <a:rPr lang="en-US" b="1" dirty="0"/>
              <a:t>Opening Activity: </a:t>
            </a:r>
            <a:r>
              <a:rPr lang="en-US" dirty="0">
                <a:effectLst/>
                <a:latin typeface="Franklin Gothic Medium" panose="020B0603020102020204" pitchFamily="34" charset="0"/>
              </a:rPr>
              <a:t>If you could wish for one thing in your life, what would it be? Answers could include time, money, or friends, though we might easily mention spiritual blessings such as peace, strength, or faith. </a:t>
            </a:r>
          </a:p>
          <a:p>
            <a:endParaRPr lang="en-US" dirty="0">
              <a:effectLst/>
            </a:endParaRPr>
          </a:p>
          <a:p>
            <a:r>
              <a:rPr lang="en-US" dirty="0">
                <a:effectLst/>
                <a:latin typeface="Franklin Gothic Medium" panose="020B0603020102020204" pitchFamily="34" charset="0"/>
              </a:rPr>
              <a:t>The story of Solomon’s reign begins with a very important statement: “Solomon son of David took firm control of his kingdom, for the Lord his God was with him and made him very powerful” (2 Chronicles 1:1, </a:t>
            </a:r>
            <a:r>
              <a:rPr lang="en-US" cap="small" baseline="0" dirty="0" err="1">
                <a:effectLst/>
                <a:latin typeface="Franklin Gothic Medium" panose="020B0603020102020204" pitchFamily="34" charset="0"/>
              </a:rPr>
              <a:t>nlt</a:t>
            </a:r>
            <a:r>
              <a:rPr lang="en-US" dirty="0">
                <a:effectLst/>
                <a:latin typeface="Franklin Gothic Medium" panose="020B0603020102020204" pitchFamily="34" charset="0"/>
              </a:rPr>
              <a:t>). In King Solomon, we find an excellent example of how one’s life is impacted in tangible ways by the presence of God as that person seeks God, then surrenders to His will.</a:t>
            </a:r>
          </a:p>
          <a:p>
            <a:r>
              <a:rPr lang="en-US" dirty="0">
                <a:effectLst/>
                <a:latin typeface="Franklin Gothic Medium" panose="020B0603020102020204" pitchFamily="34" charset="0"/>
              </a:rPr>
              <a:t>According to 1 Kings 10:23–24, Solomon was richer than any other king on the earth, and people all over the world wanted to meet him. Yet Solomon recognized that wealth and fame were not enough. He desired a much greater gift from God. </a:t>
            </a: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7692180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Kings 3:10–15</a:t>
            </a:r>
          </a:p>
          <a:p>
            <a:endParaRPr lang="en-US" b="1" dirty="0">
              <a:effectLst/>
            </a:endParaRPr>
          </a:p>
          <a:p>
            <a:r>
              <a:rPr lang="en-US" i="1" dirty="0"/>
              <a:t>New Living Translation</a:t>
            </a:r>
            <a:r>
              <a:rPr lang="en-US" dirty="0"/>
              <a:t>: </a:t>
            </a:r>
            <a:endParaRPr lang="en-US" dirty="0">
              <a:effectLst/>
            </a:endParaRPr>
          </a:p>
          <a:p>
            <a:pPr algn="l"/>
            <a:r>
              <a:rPr lang="en-US" dirty="0">
                <a:solidFill>
                  <a:srgbClr val="000000"/>
                </a:solidFill>
                <a:effectLst/>
                <a:latin typeface="Arial" panose="020B0604020202020204" pitchFamily="34" charset="0"/>
              </a:rPr>
              <a:t>10. The Lord was pleased that Solomon had asked for wisdom. 11. So God replied, “Because you have asked for wisdom in governing my people with justice and have not asked for a long life or wealth or the death of your enemies— 12. I will give you what you asked for! I will give you a wise and understanding heart such as no one else has had or ever will have! 13. And I will also give you what you did not ask for—riches and fame! No other king in all the world will be compared to you for the rest of your life! 14. And if you follow me and obey my decrees and my commands as your father, David, did, I will give you a long life.” 15. Then Solomon woke up and realized it had been a dream. He returned to Jerusalem and stood before the Ark of the Lord’s Covenant, where he sacrificed burnt offerings and peace offerings. Then he invited all his officials to a great banquet.</a:t>
            </a:r>
          </a:p>
          <a:p>
            <a:pPr algn="l"/>
            <a:endParaRPr lang="en-US" dirty="0"/>
          </a:p>
          <a:p>
            <a:r>
              <a:rPr lang="en-US" dirty="0">
                <a:effectLst/>
              </a:rPr>
              <a:t>King James Version: </a:t>
            </a:r>
          </a:p>
          <a:p>
            <a:pPr algn="l"/>
            <a:r>
              <a:rPr lang="en-US" dirty="0">
                <a:solidFill>
                  <a:srgbClr val="000000"/>
                </a:solidFill>
                <a:effectLst/>
                <a:latin typeface="Arial" panose="020B0604020202020204" pitchFamily="34" charset="0"/>
              </a:rPr>
              <a:t>10. And the speech pleased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that Solomon had asked this thing. 11. And God said unto him, Because thou hast asked this thing, and hast not asked for thyself long life; neither hast asked riches for thyself, nor hast asked the life of thine enemies; but hast asked for thyself understanding to discern judgment; 12. Behold, I have done according to thy words: lo, I have given thee a wise and an understanding heart; so that there was none like thee before thee, neither after thee shall any arise like unto thee. 13. And I have also given thee that which thou hast not asked, both riches, and </a:t>
            </a:r>
            <a:r>
              <a:rPr lang="en-US" dirty="0" err="1">
                <a:solidFill>
                  <a:srgbClr val="000000"/>
                </a:solidFill>
                <a:effectLst/>
                <a:latin typeface="Arial" panose="020B0604020202020204" pitchFamily="34" charset="0"/>
              </a:rPr>
              <a:t>honour</a:t>
            </a:r>
            <a:r>
              <a:rPr lang="en-US" dirty="0">
                <a:solidFill>
                  <a:srgbClr val="000000"/>
                </a:solidFill>
                <a:effectLst/>
                <a:latin typeface="Arial" panose="020B0604020202020204" pitchFamily="34" charset="0"/>
              </a:rPr>
              <a:t>: so that there shall not be any among the kings like unto thee all thy days. 14. And if thou wilt walk in my ways, to keep my statutes and my commandments, as thy father David did walk, then I will lengthen thy days. 15. And Solomon awoke; and, behold, it was a dream. And he came to Jerusalem, and stood before the ark of the covenant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offered up burnt offerings, and offered peace offerings, and made a feast to all his servants.</a:t>
            </a:r>
          </a:p>
          <a:p>
            <a:pPr algn="l"/>
            <a:endParaRPr lang="en-US"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rPr>
              <a:t>1 Kings </a:t>
            </a:r>
            <a:r>
              <a:rPr lang="en-US" sz="1200" b="1" kern="1200" dirty="0">
                <a:solidFill>
                  <a:schemeClr val="tx1"/>
                </a:solidFill>
                <a:effectLst/>
                <a:latin typeface="+mn-lt"/>
                <a:ea typeface="+mn-ea"/>
                <a:cs typeface="+mn-cs"/>
              </a:rPr>
              <a:t>3:16–22</a:t>
            </a:r>
          </a:p>
          <a:p>
            <a:endParaRPr lang="en-US" sz="1200" b="1" kern="1200" dirty="0">
              <a:solidFill>
                <a:schemeClr val="tx1"/>
              </a:solidFill>
              <a:effectLst/>
              <a:latin typeface="+mn-lt"/>
              <a:ea typeface="+mn-ea"/>
              <a:cs typeface="+mn-cs"/>
            </a:endParaRPr>
          </a:p>
          <a:p>
            <a:r>
              <a:rPr lang="en-US" i="1" dirty="0"/>
              <a:t>New Living Translation</a:t>
            </a:r>
            <a:r>
              <a:rPr lang="en-US" dirty="0"/>
              <a:t>: </a:t>
            </a:r>
            <a:endParaRPr lang="en-US" dirty="0">
              <a:effectLst/>
            </a:endParaRPr>
          </a:p>
          <a:p>
            <a:pPr algn="l"/>
            <a:r>
              <a:rPr lang="en-US" baseline="0" dirty="0">
                <a:solidFill>
                  <a:srgbClr val="000000"/>
                </a:solidFill>
                <a:effectLst/>
                <a:latin typeface="Arial" panose="020B0604020202020204" pitchFamily="34" charset="0"/>
              </a:rPr>
              <a:t>16. Some time later two prostitutes came to the king to have an argument settled. 17. “Please, my lord,” one of them began, “this woman and I live in the same house. I gave birth to a baby while she was with me in the house. 18. Three days later this woman also had a baby. We were alone; there were only two of us in the house. 19. “But her baby died during the night when she rolled over on it. 20. Then she got up in the night and took my son from beside me while I was asleep. She laid her dead child in my arms and took mine to sleep beside her. 21. And in the morning when I tried to nurse my son, he was dead! But when I looked more closely in the morning light, I saw that it wasn’t my son at all.” 22. Then the other woman interrupted, “It certainly was your son, and the living child is mine.” “No,” the first woman said, “the living child is mine, and the dead one is yours.” And so they argued back and forth before the king.</a:t>
            </a:r>
          </a:p>
          <a:p>
            <a:pPr algn="l"/>
            <a:endParaRPr lang="en-US" dirty="0">
              <a:solidFill>
                <a:srgbClr val="000000"/>
              </a:solidFill>
              <a:effectLst/>
              <a:latin typeface="Arial" panose="020B0604020202020204" pitchFamily="34" charset="0"/>
            </a:endParaRPr>
          </a:p>
          <a:p>
            <a:r>
              <a:rPr lang="en-US" dirty="0">
                <a:effectLst/>
              </a:rPr>
              <a:t>King James Version: </a:t>
            </a:r>
            <a:endParaRPr lang="en-US" i="0" dirty="0">
              <a:solidFill>
                <a:srgbClr val="000000"/>
              </a:solidFill>
              <a:effectLst/>
            </a:endParaRPr>
          </a:p>
          <a:p>
            <a:pPr algn="l"/>
            <a:r>
              <a:rPr lang="en-US" baseline="0" dirty="0">
                <a:solidFill>
                  <a:srgbClr val="000000"/>
                </a:solidFill>
                <a:effectLst/>
                <a:latin typeface="Arial" panose="020B0604020202020204" pitchFamily="34" charset="0"/>
              </a:rPr>
              <a:t>16. Then came there two women, that were harlots, unto the king, and stood before him. 17. And the one woman said, O my lord, I and this woman dwell in one house; and I was delivered of a child with her in the house. 18. And it came to pass the third day after that I was delivered, that this woman was delivered also: and we were together; there was no stranger with us in the house, save we two in the house. 19. And this woman's child died in the night; because she overlaid it. 20. And she arose at midnight, and took my son from beside me, while thine handmaid slept, and laid it in her bosom, and laid her dead child in my bosom. 21. And when I rose in the morning to give my child suck, behold, it was dead: but when I had considered it in the morning, behold, it was not my son, which I did bear. 22. And the other woman said, Nay; but the living is my son, and the dead is thy son. And this said, No; but the dead is thy son, and the living is my son. Thus they </a:t>
            </a:r>
            <a:r>
              <a:rPr lang="en-US" baseline="0" dirty="0" err="1">
                <a:solidFill>
                  <a:srgbClr val="000000"/>
                </a:solidFill>
                <a:effectLst/>
                <a:latin typeface="Arial" panose="020B0604020202020204" pitchFamily="34" charset="0"/>
              </a:rPr>
              <a:t>spake</a:t>
            </a:r>
            <a:r>
              <a:rPr lang="en-US" baseline="0" dirty="0">
                <a:solidFill>
                  <a:srgbClr val="000000"/>
                </a:solidFill>
                <a:effectLst/>
                <a:latin typeface="Arial" panose="020B0604020202020204" pitchFamily="34" charset="0"/>
              </a:rPr>
              <a:t> before the king.</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rPr>
              <a:t>1 Kings 3:23–28</a:t>
            </a:r>
          </a:p>
          <a:p>
            <a:endParaRPr lang="en-US" b="1" dirty="0">
              <a:effectLst/>
            </a:endParaRPr>
          </a:p>
          <a:p>
            <a:r>
              <a:rPr lang="en-US" i="1" dirty="0"/>
              <a:t>New Living Translation</a:t>
            </a:r>
            <a:r>
              <a:rPr lang="en-US" dirty="0"/>
              <a:t>: </a:t>
            </a:r>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23. Then the king said, “Let’s get the facts straight. Both of you claim the living child is yours, and each says that the dead one belongs to the other. 24. All right, bring me a sword.” So a sword was brought to the king. 25. Then he said, “Cut the living child in two, and give half to one woman and half to the other!” 26. Then the woman who was the real mother of the living child, and who loved him very much, cried out, “Oh no, my lord! Give her the child—please do not kill him!”</a:t>
            </a:r>
          </a:p>
          <a:p>
            <a:pPr algn="l"/>
            <a:r>
              <a:rPr lang="en-US" dirty="0">
                <a:solidFill>
                  <a:srgbClr val="000000"/>
                </a:solidFill>
                <a:effectLst/>
                <a:latin typeface="Arial" panose="020B0604020202020204" pitchFamily="34" charset="0"/>
              </a:rPr>
              <a:t>But the other woman said, “All right, he will be neither yours nor mine; divide him between us!” 27. Then the king said, “Do not kill the child, but give him to the woman who wants him to live, for she is his mother!” 28. When all Israel heard the king’s decision, the people were in awe of the king, for they saw the wisdom God had given him for rendering justice.</a:t>
            </a:r>
          </a:p>
          <a:p>
            <a:pPr algn="l"/>
            <a:endParaRPr lang="en-US" dirty="0"/>
          </a:p>
          <a:p>
            <a:r>
              <a:rPr lang="en-US" dirty="0">
                <a:effectLst/>
              </a:rPr>
              <a:t>King James Version: </a:t>
            </a:r>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23. Then said the king, The one saith, This is my son that </a:t>
            </a:r>
            <a:r>
              <a:rPr lang="en-US" dirty="0" err="1">
                <a:solidFill>
                  <a:srgbClr val="000000"/>
                </a:solidFill>
                <a:effectLst/>
                <a:latin typeface="Arial" panose="020B0604020202020204" pitchFamily="34" charset="0"/>
              </a:rPr>
              <a:t>liveth</a:t>
            </a:r>
            <a:r>
              <a:rPr lang="en-US" dirty="0">
                <a:solidFill>
                  <a:srgbClr val="000000"/>
                </a:solidFill>
                <a:effectLst/>
                <a:latin typeface="Arial" panose="020B0604020202020204" pitchFamily="34" charset="0"/>
              </a:rPr>
              <a:t>, and thy son is the dead: and the other saith, Nay; but thy son is the dead, and my son is the living. 24. And the king said, Bring me a sword. And they brought a sword before the king. 25. And the king said, Divide the living child in two, and give half to the one, and half to the other. 26. Then </a:t>
            </a:r>
            <a:r>
              <a:rPr lang="en-US" dirty="0" err="1">
                <a:solidFill>
                  <a:srgbClr val="000000"/>
                </a:solidFill>
                <a:effectLst/>
                <a:latin typeface="Arial" panose="020B0604020202020204" pitchFamily="34" charset="0"/>
              </a:rPr>
              <a:t>spake</a:t>
            </a:r>
            <a:r>
              <a:rPr lang="en-US" dirty="0">
                <a:solidFill>
                  <a:srgbClr val="000000"/>
                </a:solidFill>
                <a:effectLst/>
                <a:latin typeface="Arial" panose="020B0604020202020204" pitchFamily="34" charset="0"/>
              </a:rPr>
              <a:t> the woman whose the living child was unto the king, for her bowels yearned upon her son, and she said, O my lord, give her the living child, and in no wise slay it. But the other said, Let it be neither mine nor thine, but divide it. 27. Then the king answered and said, Give her the living child, and in no wise slay it: she is the mother thereof. 28. And all Israel heard of the judgment which the king had judged; and they feared the king: for they saw that the wisdom of God was in him, to do judgment.</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rPr>
              <a:t>Distribute </a:t>
            </a:r>
            <a:r>
              <a:rPr lang="en-US" b="1" dirty="0">
                <a:effectLst/>
                <a:highlight>
                  <a:srgbClr val="00FFFF"/>
                </a:highlight>
              </a:rPr>
              <a:t>Resource Packet Item 3: What Is Wisdom? </a:t>
            </a:r>
            <a:r>
              <a:rPr lang="en-US" b="0" i="0" dirty="0">
                <a:effectLst/>
                <a:highlight>
                  <a:srgbClr val="00FFFF"/>
                </a:highlight>
              </a:rPr>
              <a:t>(</a:t>
            </a:r>
            <a:r>
              <a:rPr lang="en-US" i="1" dirty="0">
                <a:effectLst/>
                <a:highlight>
                  <a:srgbClr val="00FFFF"/>
                </a:highlight>
              </a:rPr>
              <a:t>Resource Packet</a:t>
            </a:r>
            <a:r>
              <a:rPr lang="en-US" dirty="0">
                <a:effectLst/>
                <a:highlight>
                  <a:srgbClr val="00FFFF"/>
                </a:highlight>
              </a:rPr>
              <a:t>, page 43) and have students complete it individually. Discuss each Scripture and their responses as time allows. You might also invite students to use these Scriptures in their devotions this week, praying that God will help them grow in His wisdom as they make decisions each day. </a:t>
            </a: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5437683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dirty="0">
              <a:effectLst/>
            </a:endParaRPr>
          </a:p>
          <a:p>
            <a:r>
              <a:rPr lang="en-US" dirty="0">
                <a:effectLst/>
                <a:latin typeface="Franklin Gothic Medium" panose="020B0603020102020204" pitchFamily="34" charset="0"/>
              </a:rPr>
              <a:t>It has been said that wisdom means cultivating a particular way of thinking—God’s way—and then living accordingly. Wisdom is the means by which we properly apply God’s Word to our actions and decisions each day. This lesson applauds Solomon for asking God to give him wisdom rather than anything else, and God continues to offer wisdom to all who ask for it today (James 1:5). This week, cultivate the habit of regularly asking God for wisdom. </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4291766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dirty="0">
                <a:effectLst/>
                <a:latin typeface="Franklin Gothic Medium" panose="020B0603020102020204" pitchFamily="34" charset="0"/>
              </a:rPr>
              <a:t>1 Kings 3:1–28; 2 Chronicles 1:1–17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examine God’s gift of wisdom to Solomon and how Solomon utilized that gift.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appreciate why biblical wisdom is a worthy pursuit for every Christian.</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commit to seeking God-given wisdom, then live a wise life in humble submission to God.</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Kings 3:1–9</a:t>
            </a:r>
          </a:p>
          <a:p>
            <a:endParaRPr lang="en-US" b="1" dirty="0">
              <a:effectLst/>
            </a:endParaRPr>
          </a:p>
          <a:p>
            <a:r>
              <a:rPr lang="en-US" i="1" dirty="0"/>
              <a:t>New Living Translation</a:t>
            </a:r>
            <a:r>
              <a:rPr lang="en-US" dirty="0"/>
              <a:t>: </a:t>
            </a:r>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1. Solomon made an alliance with Pharaoh, the king of Egypt, and married one of his daughters. He brought her to live in the City of David until he could finish building his palace and the Temple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the wall around the city. 2. At that time the people of Israel sacrificed their offerings at local places of worship, for a temple honoring the name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had not yet been built. 3. Solomon loved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followed all the decrees of his father, David, except that Solomon, too, offered sacrifices and burned incense at the local places of worship. 4. The most important of these places of worship was at Gibeon, so the king went there and sacrificed 1,000 burnt offerings. 5. That night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appeared to Solomon in a dream, and God said, “What do you want? Ask, and I will give it to you!” 6. Solomon replied, “You showed great and faithful love to your servant my father, David, because he was honest and true and faithful to you. And you have continued to show this great and faithful love to him today by giving him a son to sit on his throne. 7. “Now,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my God, you have made me king instead of my father, David, but I am like a little child who doesn’t know his way around. 8. And here I am in the midst of your own chosen people, a nation so great and numerous they cannot be counted! 9. Give me an understanding heart so that I can govern your people well and know the difference between right and wrong. For who by himself is able to govern this great people of yours?”</a:t>
            </a:r>
          </a:p>
          <a:p>
            <a:endParaRPr lang="en-US" dirty="0"/>
          </a:p>
          <a:p>
            <a:r>
              <a:rPr lang="en-US" dirty="0">
                <a:effectLst/>
              </a:rPr>
              <a:t>King James Version: </a:t>
            </a:r>
          </a:p>
          <a:p>
            <a:pPr algn="l"/>
            <a:r>
              <a:rPr lang="en-US" dirty="0">
                <a:solidFill>
                  <a:srgbClr val="000000"/>
                </a:solidFill>
                <a:effectLst/>
                <a:latin typeface="Arial" panose="020B0604020202020204" pitchFamily="34" charset="0"/>
              </a:rPr>
              <a:t>1. And Solomon made affinity with Pharaoh king of Egypt, and took Pharaoh's daughter, and brought her into the city of David, until he had made an end of building his own house, and the house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the wall of Jerusalem round about. 2. Only the people sacrificed in high places, because there was no house built unto the name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until those days. 3. And Solomon loved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walking in the statutes of David his father: only he sacrificed and burnt incense in high places. 4. And the king went to Gibeon to sacrifice there; for that was the great high place: a thousand burnt offerings did Solomon offer upon that altar. 5. In Gibeon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appeared to Solomon in a dream by night: and God said, Ask what I shall give thee. 6. And Solomon said, Thou hast shewed unto thy servant David my father great mercy, according as he walked before thee in truth, and in righteousness, and in uprightness of heart with thee; and thou hast kept for him this great kindness, that thou hast given him a son to sit on his throne, as it is this day. 7. And now,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my God, thou hast made thy servant king instead of David my father: and I am but a little child: I know not how to go out or come in. 8. And thy servant is in the midst of thy people which thou hast chosen, a great people, that cannot be numbered nor counted for multitude. 9. Give therefore thy servant an understanding heart to judge thy people, that I may discern between good and bad: for who is able to judge this thy so great a people?</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rPr>
              <a:t>Distribute </a:t>
            </a:r>
            <a:r>
              <a:rPr lang="en-US" b="1" dirty="0">
                <a:effectLst/>
                <a:highlight>
                  <a:srgbClr val="00FFFF"/>
                </a:highlight>
              </a:rPr>
              <a:t>Resource Packet Item 1: Insight and Discernment </a:t>
            </a:r>
            <a:r>
              <a:rPr lang="en-US" b="0" i="0" dirty="0">
                <a:effectLst/>
                <a:highlight>
                  <a:srgbClr val="00FFFF"/>
                </a:highlight>
              </a:rPr>
              <a:t>(</a:t>
            </a:r>
            <a:r>
              <a:rPr lang="en-US" i="1" dirty="0">
                <a:effectLst/>
                <a:highlight>
                  <a:srgbClr val="00FFFF"/>
                </a:highlight>
              </a:rPr>
              <a:t>Resource Packet</a:t>
            </a:r>
            <a:r>
              <a:rPr lang="en-US" dirty="0">
                <a:effectLst/>
                <a:highlight>
                  <a:srgbClr val="00FFFF"/>
                </a:highlight>
              </a:rPr>
              <a:t>, page 41) and complete it individually or as a group. Emphasize how God-given, Scripture-based insight will have a powerful impact upon the way they live. </a:t>
            </a: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Chronicles 1:1–10</a:t>
            </a:r>
          </a:p>
          <a:p>
            <a:endParaRPr lang="en-US" b="1" dirty="0">
              <a:effectLst/>
            </a:endParaRPr>
          </a:p>
          <a:p>
            <a:r>
              <a:rPr lang="en-US" i="1" dirty="0"/>
              <a:t>New Living Translation</a:t>
            </a:r>
            <a:r>
              <a:rPr lang="en-US" dirty="0"/>
              <a:t>: </a:t>
            </a:r>
            <a:endParaRPr lang="en-US" b="0" i="0" dirty="0">
              <a:solidFill>
                <a:schemeClr val="tx1"/>
              </a:solidFill>
              <a:effectLst/>
              <a:latin typeface="+mn-lt"/>
            </a:endParaRPr>
          </a:p>
          <a:p>
            <a:r>
              <a:rPr lang="en-US" b="0" i="0" dirty="0">
                <a:solidFill>
                  <a:schemeClr val="tx1"/>
                </a:solidFill>
                <a:effectLst/>
                <a:latin typeface="+mn-lt"/>
              </a:rPr>
              <a:t>1. </a:t>
            </a:r>
            <a:r>
              <a:rPr lang="en-US" dirty="0">
                <a:solidFill>
                  <a:srgbClr val="000000"/>
                </a:solidFill>
                <a:effectLst/>
                <a:latin typeface="Arial" panose="020B0604020202020204" pitchFamily="34" charset="0"/>
              </a:rPr>
              <a:t>Solomon son of David took firm control of his kingdom, for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his God was with him and made him very powerful. 2. Solomon called together all the leaders of Israel—the generals and captains of the army, the judges, and all the political and clan leaders. 3. Then he led the entire assembly to the place of worship in Gibeon, for God’s Tabernacle was located there. (This was the Tabernacle that Moses,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’s servant, had made in the wilderness.) 4. David had already moved the Ark of God from </a:t>
            </a:r>
            <a:r>
              <a:rPr lang="en-US" dirty="0" err="1">
                <a:solidFill>
                  <a:srgbClr val="000000"/>
                </a:solidFill>
                <a:effectLst/>
                <a:latin typeface="Arial" panose="020B0604020202020204" pitchFamily="34" charset="0"/>
              </a:rPr>
              <a:t>Kiriath-jearim</a:t>
            </a:r>
            <a:r>
              <a:rPr lang="en-US" dirty="0">
                <a:solidFill>
                  <a:srgbClr val="000000"/>
                </a:solidFill>
                <a:effectLst/>
                <a:latin typeface="Arial" panose="020B0604020202020204" pitchFamily="34" charset="0"/>
              </a:rPr>
              <a:t> to the tent he had prepared for it in Jerusalem. 5. But the bronze altar made by Bezalel son of Uri and grandson of </a:t>
            </a:r>
            <a:r>
              <a:rPr lang="en-US" dirty="0" err="1">
                <a:solidFill>
                  <a:srgbClr val="000000"/>
                </a:solidFill>
                <a:effectLst/>
                <a:latin typeface="Arial" panose="020B0604020202020204" pitchFamily="34" charset="0"/>
              </a:rPr>
              <a:t>Hur</a:t>
            </a:r>
            <a:r>
              <a:rPr lang="en-US" dirty="0">
                <a:solidFill>
                  <a:srgbClr val="000000"/>
                </a:solidFill>
                <a:effectLst/>
                <a:latin typeface="Arial" panose="020B0604020202020204" pitchFamily="34" charset="0"/>
              </a:rPr>
              <a:t> was there at Gibeon in front of the Tabernacle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So Solomon and the people gathered in front of it to consult the </a:t>
            </a:r>
            <a:r>
              <a:rPr lang="en-US" cap="small" dirty="0">
                <a:solidFill>
                  <a:srgbClr val="000000"/>
                </a:solidFill>
                <a:effectLst/>
                <a:latin typeface="Arial" panose="020B0604020202020204" pitchFamily="34" charset="0"/>
              </a:rPr>
              <a:t>Lord. 6. </a:t>
            </a:r>
            <a:r>
              <a:rPr lang="en-US" dirty="0">
                <a:solidFill>
                  <a:srgbClr val="000000"/>
                </a:solidFill>
                <a:effectLst/>
                <a:latin typeface="Arial" panose="020B0604020202020204" pitchFamily="34" charset="0"/>
              </a:rPr>
              <a:t>There in front of the Tabernacle, Solomon went up to the bronze altar in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’s presence and sacrificed 1,000 burnt offerings on it. 7. That night God appeared to Solomon and said, “What do you want? Ask, and I will give it to you!” 8. Solomon replied to God, “You showed great and faithful love to David, my father, and now you have made me king in his place. 9.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please continue to keep your promise to David my father, for you have made me king over a people as numerous as the dust of the earth! 10. Give me the wisdom and knowledge to lead them properly, for who could possibly govern this great people of yours?”</a:t>
            </a:r>
          </a:p>
          <a:p>
            <a:pPr algn="l"/>
            <a:endParaRPr lang="en-US" dirty="0"/>
          </a:p>
          <a:p>
            <a:r>
              <a:rPr lang="en-US" dirty="0">
                <a:effectLst/>
              </a:rPr>
              <a:t>King James Version: </a:t>
            </a:r>
          </a:p>
          <a:p>
            <a:pPr algn="l"/>
            <a:r>
              <a:rPr lang="en-US" dirty="0">
                <a:solidFill>
                  <a:srgbClr val="000000"/>
                </a:solidFill>
                <a:effectLst/>
                <a:latin typeface="Arial" panose="020B0604020202020204" pitchFamily="34" charset="0"/>
              </a:rPr>
              <a:t>1. And Solomon the son of David was strengthened in his kingdom, and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his God was with him, and magnified him exceedingly. 2. Then Solomon </a:t>
            </a:r>
            <a:r>
              <a:rPr lang="en-US" dirty="0" err="1">
                <a:solidFill>
                  <a:srgbClr val="000000"/>
                </a:solidFill>
                <a:effectLst/>
                <a:latin typeface="Arial" panose="020B0604020202020204" pitchFamily="34" charset="0"/>
              </a:rPr>
              <a:t>spake</a:t>
            </a:r>
            <a:r>
              <a:rPr lang="en-US" dirty="0">
                <a:solidFill>
                  <a:srgbClr val="000000"/>
                </a:solidFill>
                <a:effectLst/>
                <a:latin typeface="Arial" panose="020B0604020202020204" pitchFamily="34" charset="0"/>
              </a:rPr>
              <a:t> unto all Israel, to the captains of thousands and of hundreds, and to the judges, and to every governor in all Israel, the chief of the fathers. 3. So Solomon, and all the congregation with him, went to the high place that was at Gibeon; for there was the tabernacle of the congregation of God, which Moses the servant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had made in the wilderness. 4. But the ark of God had David brought up from </a:t>
            </a:r>
            <a:r>
              <a:rPr lang="en-US" dirty="0" err="1">
                <a:solidFill>
                  <a:srgbClr val="000000"/>
                </a:solidFill>
                <a:effectLst/>
                <a:latin typeface="Arial" panose="020B0604020202020204" pitchFamily="34" charset="0"/>
              </a:rPr>
              <a:t>Kirjathjearim</a:t>
            </a:r>
            <a:r>
              <a:rPr lang="en-US" dirty="0">
                <a:solidFill>
                  <a:srgbClr val="000000"/>
                </a:solidFill>
                <a:effectLst/>
                <a:latin typeface="Arial" panose="020B0604020202020204" pitchFamily="34" charset="0"/>
              </a:rPr>
              <a:t> to the place which David had prepared for it: for he had pitched a tent for it at Jerusalem. 5. Moreover the </a:t>
            </a:r>
            <a:r>
              <a:rPr lang="en-US" dirty="0" err="1">
                <a:solidFill>
                  <a:srgbClr val="000000"/>
                </a:solidFill>
                <a:effectLst/>
                <a:latin typeface="Arial" panose="020B0604020202020204" pitchFamily="34" charset="0"/>
              </a:rPr>
              <a:t>brasen</a:t>
            </a:r>
            <a:r>
              <a:rPr lang="en-US" dirty="0">
                <a:solidFill>
                  <a:srgbClr val="000000"/>
                </a:solidFill>
                <a:effectLst/>
                <a:latin typeface="Arial" panose="020B0604020202020204" pitchFamily="34" charset="0"/>
              </a:rPr>
              <a:t> altar, that </a:t>
            </a:r>
            <a:r>
              <a:rPr lang="en-US" dirty="0" err="1">
                <a:solidFill>
                  <a:srgbClr val="000000"/>
                </a:solidFill>
                <a:effectLst/>
                <a:latin typeface="Arial" panose="020B0604020202020204" pitchFamily="34" charset="0"/>
              </a:rPr>
              <a:t>Bezaleel</a:t>
            </a:r>
            <a:r>
              <a:rPr lang="en-US" dirty="0">
                <a:solidFill>
                  <a:srgbClr val="000000"/>
                </a:solidFill>
                <a:effectLst/>
                <a:latin typeface="Arial" panose="020B0604020202020204" pitchFamily="34" charset="0"/>
              </a:rPr>
              <a:t> the son of Uri, the son of </a:t>
            </a:r>
            <a:r>
              <a:rPr lang="en-US" dirty="0" err="1">
                <a:solidFill>
                  <a:srgbClr val="000000"/>
                </a:solidFill>
                <a:effectLst/>
                <a:latin typeface="Arial" panose="020B0604020202020204" pitchFamily="34" charset="0"/>
              </a:rPr>
              <a:t>Hur</a:t>
            </a:r>
            <a:r>
              <a:rPr lang="en-US" dirty="0">
                <a:solidFill>
                  <a:srgbClr val="000000"/>
                </a:solidFill>
                <a:effectLst/>
                <a:latin typeface="Arial" panose="020B0604020202020204" pitchFamily="34" charset="0"/>
              </a:rPr>
              <a:t>, had made, he put before the tabernacle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Solomon and the congregation sought unto it. 6. And Solomon went up thither to the </a:t>
            </a:r>
            <a:r>
              <a:rPr lang="en-US" dirty="0" err="1">
                <a:solidFill>
                  <a:srgbClr val="000000"/>
                </a:solidFill>
                <a:effectLst/>
                <a:latin typeface="Arial" panose="020B0604020202020204" pitchFamily="34" charset="0"/>
              </a:rPr>
              <a:t>brasen</a:t>
            </a:r>
            <a:r>
              <a:rPr lang="en-US" dirty="0">
                <a:solidFill>
                  <a:srgbClr val="000000"/>
                </a:solidFill>
                <a:effectLst/>
                <a:latin typeface="Arial" panose="020B0604020202020204" pitchFamily="34" charset="0"/>
              </a:rPr>
              <a:t> altar before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which was at the tabernacle of the congregation, and offered a thousand burnt offerings upon it. 7. In that night did God appear unto Solomon, and said unto him, Ask what I shall give thee. 8. And Solomon said unto God, Thou hast shewed great mercy unto David my father, and hast made me to reign in his stead. 9. Now,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let thy promise unto David my father be established: for thou hast made me king over a people like the dust of the earth in multitude. 10. Give me now wisdom and knowledge, that I may go out and come in before this people: for who can judge this thy people, that is so great?</a:t>
            </a:r>
          </a:p>
          <a:p>
            <a:pPr algn="l"/>
            <a:endParaRPr lang="en-US"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rPr>
              <a:t>Distribute </a:t>
            </a:r>
            <a:r>
              <a:rPr lang="en-US" b="1" dirty="0">
                <a:effectLst/>
                <a:highlight>
                  <a:srgbClr val="00FFFF"/>
                </a:highlight>
              </a:rPr>
              <a:t>Resource Packet Item 2: Wisdom </a:t>
            </a:r>
            <a:r>
              <a:rPr lang="en-US" b="0" i="0" dirty="0">
                <a:effectLst/>
                <a:highlight>
                  <a:srgbClr val="00FFFF"/>
                </a:highlight>
              </a:rPr>
              <a:t>(</a:t>
            </a:r>
            <a:r>
              <a:rPr lang="en-US" i="1" dirty="0">
                <a:effectLst/>
                <a:highlight>
                  <a:srgbClr val="00FFFF"/>
                </a:highlight>
              </a:rPr>
              <a:t>Resource Packet</a:t>
            </a:r>
            <a:r>
              <a:rPr lang="en-US" dirty="0">
                <a:effectLst/>
                <a:highlight>
                  <a:srgbClr val="00FFFF"/>
                </a:highlight>
              </a:rPr>
              <a:t>, page 42) and discuss its content as a class. Encourage students to read it at home, completing the personal reflection question and pondering ways in which biblical wisdom can be at work in their lives. </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Chronicles </a:t>
            </a:r>
            <a:r>
              <a:rPr lang="en-US" sz="1200" b="1" kern="1200" dirty="0">
                <a:solidFill>
                  <a:schemeClr val="tx1"/>
                </a:solidFill>
                <a:effectLst/>
                <a:latin typeface="+mn-lt"/>
                <a:ea typeface="+mn-ea"/>
                <a:cs typeface="+mn-cs"/>
              </a:rPr>
              <a:t>1:11–17</a:t>
            </a:r>
          </a:p>
          <a:p>
            <a:endParaRPr lang="en-US" b="1" dirty="0">
              <a:effectLst/>
            </a:endParaRPr>
          </a:p>
          <a:p>
            <a:r>
              <a:rPr lang="en-US" i="1" dirty="0"/>
              <a:t>New Living Translation</a:t>
            </a:r>
            <a:r>
              <a:rPr lang="en-US" dirty="0"/>
              <a:t>: </a:t>
            </a:r>
            <a:endParaRPr lang="en-US" dirty="0">
              <a:effectLst/>
            </a:endParaRPr>
          </a:p>
          <a:p>
            <a:pPr algn="l"/>
            <a:r>
              <a:rPr lang="en-US" dirty="0">
                <a:solidFill>
                  <a:srgbClr val="000000"/>
                </a:solidFill>
                <a:effectLst/>
                <a:latin typeface="Arial" panose="020B0604020202020204" pitchFamily="34" charset="0"/>
              </a:rPr>
              <a:t>11. God said to Solomon, “Because your greatest desire is to help your people, and you did not ask for wealth, riches, fame, or even the death of your enemies or a long life, but rather you asked for wisdom and knowledge to properly govern my people— 12. I will certainly give you the wisdom and knowledge you requested. But I will also give you wealth, riches, and fame such as no other king has had before you or will ever have in the future!” 13. Then Solomon returned to Jerusalem from the Tabernacle at the place of worship in Gibeon, and he reigned over Israel. 14. Solomon built up a huge force of chariots and horses. He had 1,400 chariots and 12,000 horses. He stationed some of them in the chariot cities and some near him in Jerusalem. 15. The king made silver and gold as plentiful in Jerusalem as stone. And valuable cedar timber was as common as the sycamore-fig trees that grow in the foothills of Judah. 16. Solomon’s horses were imported from Egypt and from Cilicia; the king’s traders acquired them from Cilicia at the standard price. 17. At that time chariots from Egypt could be purchased for 600 pieces of silver, and horses for 150 pieces of silver. They were then exported to the kings of the Hittites and the kings of Aram.</a:t>
            </a:r>
          </a:p>
          <a:p>
            <a:pPr algn="l"/>
            <a:endParaRPr lang="en-US" dirty="0"/>
          </a:p>
          <a:p>
            <a:r>
              <a:rPr lang="en-US" dirty="0">
                <a:effectLst/>
              </a:rPr>
              <a:t>King James Version: </a:t>
            </a:r>
          </a:p>
          <a:p>
            <a:pPr algn="l"/>
            <a:r>
              <a:rPr lang="en-US" dirty="0">
                <a:solidFill>
                  <a:srgbClr val="000000"/>
                </a:solidFill>
                <a:effectLst/>
                <a:latin typeface="Arial" panose="020B0604020202020204" pitchFamily="34" charset="0"/>
              </a:rPr>
              <a:t>11. And God said to Solomon, Because this was in thine heart, and thou hast not asked riches, wealth, or </a:t>
            </a:r>
            <a:r>
              <a:rPr lang="en-US" dirty="0" err="1">
                <a:solidFill>
                  <a:srgbClr val="000000"/>
                </a:solidFill>
                <a:effectLst/>
                <a:latin typeface="Arial" panose="020B0604020202020204" pitchFamily="34" charset="0"/>
              </a:rPr>
              <a:t>honour</a:t>
            </a:r>
            <a:r>
              <a:rPr lang="en-US" dirty="0">
                <a:solidFill>
                  <a:srgbClr val="000000"/>
                </a:solidFill>
                <a:effectLst/>
                <a:latin typeface="Arial" panose="020B0604020202020204" pitchFamily="34" charset="0"/>
              </a:rPr>
              <a:t>, nor the life of thine enemies, neither yet hast asked long life; but hast asked wisdom and knowledge for thyself, that thou mayest judge my people, over whom I have made thee king: 12. Wisdom and knowledge is granted unto thee; and I will give thee riches, and wealth, and </a:t>
            </a:r>
            <a:r>
              <a:rPr lang="en-US" dirty="0" err="1">
                <a:solidFill>
                  <a:srgbClr val="000000"/>
                </a:solidFill>
                <a:effectLst/>
                <a:latin typeface="Arial" panose="020B0604020202020204" pitchFamily="34" charset="0"/>
              </a:rPr>
              <a:t>honour</a:t>
            </a:r>
            <a:r>
              <a:rPr lang="en-US" dirty="0">
                <a:solidFill>
                  <a:srgbClr val="000000"/>
                </a:solidFill>
                <a:effectLst/>
                <a:latin typeface="Arial" panose="020B0604020202020204" pitchFamily="34" charset="0"/>
              </a:rPr>
              <a:t>, such as none of the kings have had that have been before thee, neither shall there any after thee have the like. 13. Then Solomon came from his journey to the high place that was at Gibeon to Jerusalem, from before the tabernacle of the congregation, and reigned over Israel. 14. And Solomon gathered chariots and horsemen: and he had a thousand and four hundred chariots, and twelve thousand horsemen, which he placed in the chariot cities, and with the king at Jerusalem. 15. And the king made silver and gold at Jerusalem as plenteous as stones, and cedar trees made he as the </a:t>
            </a:r>
            <a:r>
              <a:rPr lang="en-US" dirty="0" err="1">
                <a:solidFill>
                  <a:srgbClr val="000000"/>
                </a:solidFill>
                <a:effectLst/>
                <a:latin typeface="Arial" panose="020B0604020202020204" pitchFamily="34" charset="0"/>
              </a:rPr>
              <a:t>sycomore</a:t>
            </a:r>
            <a:r>
              <a:rPr lang="en-US" dirty="0">
                <a:solidFill>
                  <a:srgbClr val="000000"/>
                </a:solidFill>
                <a:effectLst/>
                <a:latin typeface="Arial" panose="020B0604020202020204" pitchFamily="34" charset="0"/>
              </a:rPr>
              <a:t> trees that are in the vale for abundance. 16. And Solomon had horses brought out of Egypt, and linen yarn: the king's merchants received the linen yarn at a price. 17. And they fetched up, and brought forth out of Egypt a chariot for six hundred shekels of silver, and an horse for an hundred and fifty: and so brought they out horses for all the kings of the Hittites, and for the kings of Syria, by their means.</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4" name="Picture 2">
            <a:extLst>
              <a:ext uri="{FF2B5EF4-FFF2-40B4-BE49-F238E27FC236}">
                <a16:creationId xmlns:a16="http://schemas.microsoft.com/office/drawing/2014/main" id="{2EF75102-F9E3-6D59-00C9-1122ABB6B5F6}"/>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val="0"/>
              </a:ext>
            </a:extLst>
          </a:blip>
          <a:srcRect l="1068" t="16913" r="290" b="38355"/>
          <a:stretch/>
        </p:blipFill>
        <p:spPr>
          <a:xfrm>
            <a:off x="910796" y="1056357"/>
            <a:ext cx="16466408" cy="4969556"/>
          </a:xfrm>
          <a:prstGeom prst="rect">
            <a:avLst/>
          </a:prstGeom>
        </p:spPr>
      </p:pic>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006E97"/>
          </a:solidFill>
        </p:spPr>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006E97">
              <a:alpha val="35000"/>
            </a:srgbClr>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60053" y="6300030"/>
            <a:ext cx="9924056" cy="2656496"/>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800" i="1" spc="169" dirty="0">
                <a:solidFill>
                  <a:srgbClr val="1C2327"/>
                </a:solidFill>
                <a:effectLst/>
                <a:latin typeface="Corbel" panose="020B0503020204020204" pitchFamily="34" charset="0"/>
              </a:rPr>
              <a:t>As the chosen heir to King David’s throne, Solomon fulfilled a unique role in biblical history. After experiencing God’s presence, Solomon showed his God-given wisdom for a time before making some foolish decisions. The content of these books will challenge students to seek God wholeheartedly.</a:t>
            </a:r>
            <a:endParaRPr lang="en-US" sz="2800" b="0" i="0" dirty="0">
              <a:effectLst/>
              <a:latin typeface="Franklin Gothic Medium" panose="020B0603020102020204" pitchFamily="34" charset="0"/>
            </a:endParaRP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2023—UNIT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515130" y="6371422"/>
            <a:ext cx="9479848" cy="2700527"/>
            <a:chOff x="1358745" y="6292666"/>
            <a:chExt cx="9824706" cy="2700527"/>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878592" y="6292666"/>
              <a:ext cx="9304859"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LIFE AND </a:t>
              </a:r>
            </a:p>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WRITINGS OF</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358745" y="8166235"/>
              <a:ext cx="5661849"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SOLOMON</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006E97"/>
          </a:solidFill>
          <a:ln>
            <a:noFill/>
          </a:ln>
        </p:spPr>
      </p:sp>
    </p:spTree>
    <p:extLst>
      <p:ext uri="{BB962C8B-B14F-4D97-AF65-F5344CB8AC3E}">
        <p14:creationId xmlns:p14="http://schemas.microsoft.com/office/powerpoint/2010/main" val="1805562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006E97"/>
          </a:solidFill>
        </p:spPr>
        <p:txBody>
          <a:bodyPr/>
          <a:lstStyle/>
          <a:p>
            <a:endParaRPr lang="en-US" dirty="0"/>
          </a:p>
        </p:txBody>
      </p:sp>
    </p:spTree>
    <p:extLst>
      <p:ext uri="{BB962C8B-B14F-4D97-AF65-F5344CB8AC3E}">
        <p14:creationId xmlns:p14="http://schemas.microsoft.com/office/powerpoint/2010/main" val="21079547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006E97">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06921" y="1941848"/>
            <a:ext cx="13271279"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006E97">
                <a:alpha val="81961"/>
              </a:srgbClr>
            </a:solidFill>
          </p:spPr>
        </p:sp>
        <p:sp>
          <p:nvSpPr>
            <p:cNvPr id="6" name="AutoShape 5">
              <a:extLst>
                <a:ext uri="{FF2B5EF4-FFF2-40B4-BE49-F238E27FC236}">
                  <a16:creationId xmlns:a16="http://schemas.microsoft.com/office/drawing/2014/main" id="{9586F3AF-70B3-487A-CA7C-E4F73E368FEB}"/>
                </a:ext>
              </a:extLst>
            </p:cNvPr>
            <p:cNvSpPr/>
            <p:nvPr/>
          </p:nvSpPr>
          <p:spPr>
            <a:xfrm rot="5400000">
              <a:off x="1964" y="3736033"/>
              <a:ext cx="5695040" cy="167099"/>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415894" y="2246324"/>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151305" y="3982273"/>
              <a:ext cx="2519941" cy="1693028"/>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marL="0" marR="0" lvl="0" indent="0" algn="ctr" defTabSz="914400" rtl="0" eaLnBrk="1" fontAlgn="auto" latinLnBrk="0" hangingPunct="1">
                <a:lnSpc>
                  <a:spcPts val="3359"/>
                </a:lnSpc>
                <a:spcBef>
                  <a:spcPts val="0"/>
                </a:spcBef>
                <a:spcAft>
                  <a:spcPts val="0"/>
                </a:spcAft>
                <a:buClrTx/>
                <a:buSzTx/>
                <a:buFontTx/>
                <a:buNone/>
                <a:tabLst/>
                <a:defRPr/>
              </a:pPr>
              <a:r>
                <a:rPr lang="en-US" sz="2400" dirty="0">
                  <a:solidFill>
                    <a:srgbClr val="FFFFFF"/>
                  </a:solidFill>
                  <a:latin typeface="Franklin Gothic Medium" panose="020B0603020102020204" pitchFamily="34" charset="0"/>
                </a:rPr>
                <a:t>1 Kings 3:9</a:t>
              </a:r>
            </a:p>
            <a:p>
              <a:pPr marL="0" marR="0" lvl="0" indent="0" algn="ctr" defTabSz="914400" rtl="0" eaLnBrk="1" fontAlgn="auto" latinLnBrk="0" hangingPunct="1">
                <a:lnSpc>
                  <a:spcPts val="3359"/>
                </a:lnSpc>
                <a:spcBef>
                  <a:spcPts val="0"/>
                </a:spcBef>
                <a:spcAft>
                  <a:spcPts val="0"/>
                </a:spcAft>
                <a:buClrTx/>
                <a:buSzTx/>
                <a:buFontTx/>
                <a:buNone/>
                <a:tabLst/>
                <a:defRPr/>
              </a:pPr>
              <a:endParaRPr lang="en-US" sz="2400" dirty="0">
                <a:solidFill>
                  <a:srgbClr val="FFFFFF"/>
                </a:solidFill>
                <a:latin typeface="Franklin Gothic Medium" panose="020B0603020102020204" pitchFamily="34" charset="0"/>
              </a:endParaRPr>
            </a:p>
          </p:txBody>
        </p:sp>
      </p:grpSp>
    </p:spTree>
    <p:extLst>
      <p:ext uri="{BB962C8B-B14F-4D97-AF65-F5344CB8AC3E}">
        <p14:creationId xmlns:p14="http://schemas.microsoft.com/office/powerpoint/2010/main" val="29239278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3179" r="11070"/>
          <a:stretch/>
        </p:blipFill>
        <p:spPr>
          <a:xfrm>
            <a:off x="101984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48599" y="2875978"/>
            <a:ext cx="10439401" cy="1897820"/>
          </a:xfrm>
          <a:prstGeom prst="rect">
            <a:avLst/>
          </a:prstGeom>
          <a:solidFill>
            <a:srgbClr val="006E97"/>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8677275" y="3055446"/>
            <a:ext cx="5953125"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SOLOMON ASKS FOR WISDOM</a:t>
            </a:r>
          </a:p>
        </p:txBody>
      </p:sp>
    </p:spTree>
    <p:extLst>
      <p:ext uri="{BB962C8B-B14F-4D97-AF65-F5344CB8AC3E}">
        <p14:creationId xmlns:p14="http://schemas.microsoft.com/office/powerpoint/2010/main" val="33479257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1783" t="4885" r="11185" b="8486"/>
          <a:stretch/>
        </p:blipFill>
        <p:spPr>
          <a:xfrm flipH="1">
            <a:off x="1040732"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006E97"/>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8676460" y="3055446"/>
            <a:ext cx="6825119"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GOD GIVES WISDOM AND MORE</a:t>
            </a:r>
          </a:p>
        </p:txBody>
      </p:sp>
    </p:spTree>
    <p:extLst>
      <p:ext uri="{BB962C8B-B14F-4D97-AF65-F5344CB8AC3E}">
        <p14:creationId xmlns:p14="http://schemas.microsoft.com/office/powerpoint/2010/main" val="22919551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44" r="17144"/>
          <a:stretch/>
        </p:blipFill>
        <p:spPr>
          <a:xfrm>
            <a:off x="1028699" y="1105786"/>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338199" y="2857499"/>
            <a:ext cx="10975201" cy="1897820"/>
          </a:xfrm>
          <a:prstGeom prst="rect">
            <a:avLst/>
          </a:prstGeom>
          <a:solidFill>
            <a:srgbClr val="006E97"/>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453437" y="3036967"/>
            <a:ext cx="7396163"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3. GOD-GIVEN WISDOM ON DISPLAY</a:t>
            </a:r>
          </a:p>
        </p:txBody>
      </p:sp>
    </p:spTree>
    <p:extLst>
      <p:ext uri="{BB962C8B-B14F-4D97-AF65-F5344CB8AC3E}">
        <p14:creationId xmlns:p14="http://schemas.microsoft.com/office/powerpoint/2010/main" val="36459154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609600" y="342900"/>
            <a:ext cx="9123041" cy="1899077"/>
          </a:xfrm>
          <a:prstGeom prst="rect">
            <a:avLst/>
          </a:prstGeom>
          <a:solidFill>
            <a:srgbClr val="006E97"/>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00200" y="878100"/>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Unit Intro">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4" name="Picture 2">
            <a:extLst>
              <a:ext uri="{FF2B5EF4-FFF2-40B4-BE49-F238E27FC236}">
                <a16:creationId xmlns:a16="http://schemas.microsoft.com/office/drawing/2014/main" id="{2EF75102-F9E3-6D59-00C9-1122ABB6B5F6}"/>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val="0"/>
              </a:ext>
            </a:extLst>
          </a:blip>
          <a:srcRect t="66929" b="12913"/>
          <a:stretch/>
        </p:blipFill>
        <p:spPr>
          <a:xfrm>
            <a:off x="910796" y="1056357"/>
            <a:ext cx="16466408" cy="4969556"/>
          </a:xfrm>
          <a:prstGeom prst="rect">
            <a:avLst/>
          </a:prstGeom>
        </p:spPr>
      </p:pic>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006E97"/>
          </a:solidFill>
        </p:spPr>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006E97">
              <a:alpha val="35000"/>
            </a:srgbClr>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80986" y="6831617"/>
            <a:ext cx="9677400" cy="1593321"/>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3200" i="1" spc="169" dirty="0">
                <a:solidFill>
                  <a:srgbClr val="1C2327"/>
                </a:solidFill>
                <a:effectLst/>
                <a:latin typeface="Corbel" panose="020B0503020204020204" pitchFamily="34" charset="0"/>
              </a:rPr>
              <a:t>As the heir to King David’s throne, Solomon fulfilled a unique role in biblical history. His life and writings challenge us to seek God wholeheartedly.</a:t>
            </a:r>
            <a:endParaRPr lang="en-US" sz="3200" b="0" i="0" dirty="0">
              <a:effectLst/>
              <a:latin typeface="Franklin Gothic Medium" panose="020B0603020102020204" pitchFamily="34" charset="0"/>
            </a:endParaRP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2023—UNIT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515130" y="6371422"/>
            <a:ext cx="9479848" cy="2700527"/>
            <a:chOff x="1358745" y="6292666"/>
            <a:chExt cx="9824706" cy="2700527"/>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878592" y="6292666"/>
              <a:ext cx="9304859" cy="1508105"/>
            </a:xfrm>
            <a:prstGeom prst="rect">
              <a:avLst/>
            </a:prstGeom>
          </p:spPr>
          <p:txBody>
            <a:bodyPr wrap="square" lIns="0" tIns="0" rIns="0" bIns="0" rtlCol="0" anchor="t">
              <a:spAutoFit/>
            </a:bodyPr>
            <a:lstStyle/>
            <a:p>
              <a:pPr>
                <a:lnSpc>
                  <a:spcPct val="10000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LIFE AND </a:t>
              </a:r>
            </a:p>
            <a:p>
              <a:pPr>
                <a:lnSpc>
                  <a:spcPct val="10000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WRITINGS OF</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358745" y="8166235"/>
              <a:ext cx="5661849"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SOLOMON</a:t>
              </a:r>
            </a:p>
          </p:txBody>
        </p:sp>
      </p:grpSp>
    </p:spTree>
    <p:extLst>
      <p:ext uri="{BB962C8B-B14F-4D97-AF65-F5344CB8AC3E}">
        <p14:creationId xmlns:p14="http://schemas.microsoft.com/office/powerpoint/2010/main" val="384560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a:ln>
            <a:noFill/>
          </a:ln>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87128" y="5143500"/>
            <a:ext cx="8600872" cy="62928"/>
          </a:xfrm>
          <a:prstGeom prst="rect">
            <a:avLst/>
          </a:prstGeom>
          <a:solidFill>
            <a:srgbClr val="006E97"/>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ln>
            <a:noFill/>
          </a:ln>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22076"/>
            <a:ext cx="9912927" cy="64008"/>
          </a:xfrm>
          <a:prstGeom prst="rect">
            <a:avLst/>
          </a:prstGeom>
          <a:solidFill>
            <a:srgbClr val="006E97"/>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051560" y="2452910"/>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a:blip r:embed="rId2">
            <a:duotone>
              <a:prstClr val="black"/>
              <a:srgbClr val="006E97">
                <a:tint val="45000"/>
                <a:satMod val="400000"/>
              </a:srgbClr>
            </a:duotone>
            <a:extLst>
              <a:ext uri="{28A0092B-C50C-407E-A947-70E740481C1C}">
                <a14:useLocalDpi xmlns:a14="http://schemas.microsoft.com/office/drawing/2010/main" val="0"/>
              </a:ext>
            </a:extLst>
          </a:blip>
          <a:srcRect t="3268" b="3268"/>
          <a:stretch/>
        </p:blipFill>
        <p:spPr>
          <a:xfrm>
            <a:off x="1282208" y="990600"/>
            <a:ext cx="15765638" cy="83058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1" cy="2228554"/>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2023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p>
            <a:p>
              <a:pPr>
                <a:lnSpc>
                  <a:spcPts val="3328"/>
                </a:lnSpc>
              </a:pP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006E97"/>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006E97"/>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006E97"/>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73" r:id="rId2"/>
    <p:sldLayoutId id="2147483659" r:id="rId3"/>
    <p:sldLayoutId id="2147483672" r:id="rId4"/>
    <p:sldLayoutId id="2147483670" r:id="rId5"/>
    <p:sldLayoutId id="2147483666" r:id="rId6"/>
    <p:sldLayoutId id="2147483667" r:id="rId7"/>
    <p:sldLayoutId id="2147483671" r:id="rId8"/>
    <p:sldLayoutId id="2147483658" r:id="rId9"/>
    <p:sldLayoutId id="2147483674" r:id="rId10"/>
    <p:sldLayoutId id="214748367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006E97"/>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9—SOLOMON’S WISDOM</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4631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762000" y="3771900"/>
            <a:ext cx="86868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godly wisdom has equipped you to fulfill God’s calling on your life?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the risks of not seeking wisdom as you make key decisions? </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8965964" y="5612906"/>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Chronicles 29:1–20</a:t>
            </a:r>
          </a:p>
        </p:txBody>
      </p:sp>
      <p:sp>
        <p:nvSpPr>
          <p:cNvPr id="5" name="TextBox 6">
            <a:extLst>
              <a:ext uri="{FF2B5EF4-FFF2-40B4-BE49-F238E27FC236}">
                <a16:creationId xmlns:a16="http://schemas.microsoft.com/office/drawing/2014/main" id="{FB67BC36-FF11-8150-B054-E3F014E098FD}"/>
              </a:ext>
            </a:extLst>
          </p:cNvPr>
          <p:cNvSpPr txBox="1"/>
          <p:nvPr/>
        </p:nvSpPr>
        <p:spPr>
          <a:xfrm>
            <a:off x="8965964" y="5096033"/>
            <a:ext cx="9330896"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WISDOM TO PROSPER IN HIS GOD-GIVEN ROLE</a:t>
            </a:r>
          </a:p>
        </p:txBody>
      </p:sp>
      <p:sp>
        <p:nvSpPr>
          <p:cNvPr id="6" name="TextBox 7">
            <a:extLst>
              <a:ext uri="{FF2B5EF4-FFF2-40B4-BE49-F238E27FC236}">
                <a16:creationId xmlns:a16="http://schemas.microsoft.com/office/drawing/2014/main" id="{F0007A59-C0AE-7C55-2754-C92195DFE286}"/>
              </a:ext>
            </a:extLst>
          </p:cNvPr>
          <p:cNvSpPr txBox="1"/>
          <p:nvPr/>
        </p:nvSpPr>
        <p:spPr>
          <a:xfrm>
            <a:off x="8965963" y="7150638"/>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3:10–15</a:t>
            </a:r>
          </a:p>
        </p:txBody>
      </p:sp>
      <p:sp>
        <p:nvSpPr>
          <p:cNvPr id="7" name="TextBox 8">
            <a:extLst>
              <a:ext uri="{FF2B5EF4-FFF2-40B4-BE49-F238E27FC236}">
                <a16:creationId xmlns:a16="http://schemas.microsoft.com/office/drawing/2014/main" id="{1CFCE852-AEAB-9DE9-6936-21CAFE062AD6}"/>
              </a:ext>
            </a:extLst>
          </p:cNvPr>
          <p:cNvSpPr txBox="1"/>
          <p:nvPr/>
        </p:nvSpPr>
        <p:spPr>
          <a:xfrm>
            <a:off x="8965964" y="6610279"/>
            <a:ext cx="7160301"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WISDOM TO RESPOND IN WORSHIP</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838200" y="3695700"/>
            <a:ext cx="92964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Examine the emphasis you place on both blessing and obedience. Is your emphasis balanced? How might you grow in your commitment to obedience?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we honor and worship God for His blessings today?</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140456" y="5700928"/>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3:16–22</a:t>
            </a:r>
          </a:p>
        </p:txBody>
      </p:sp>
      <p:sp>
        <p:nvSpPr>
          <p:cNvPr id="5" name="TextBox 6">
            <a:extLst>
              <a:ext uri="{FF2B5EF4-FFF2-40B4-BE49-F238E27FC236}">
                <a16:creationId xmlns:a16="http://schemas.microsoft.com/office/drawing/2014/main" id="{FB67BC36-FF11-8150-B054-E3F014E098FD}"/>
              </a:ext>
            </a:extLst>
          </p:cNvPr>
          <p:cNvSpPr txBox="1"/>
          <p:nvPr/>
        </p:nvSpPr>
        <p:spPr>
          <a:xfrm>
            <a:off x="9140456" y="5246399"/>
            <a:ext cx="90260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SITUATION THAT DEMANDED DISCERNMENT</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457200" y="3771900"/>
            <a:ext cx="9982200" cy="323165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this story tell us about God’s justice?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factors might tend to cloud a person’s judgement today, and how can we be sure that we act justly to all people?</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8929577" y="4991100"/>
            <a:ext cx="9361967" cy="985591"/>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SITUATION THAT DEMANDED DISCERNMENT</a:t>
            </a:r>
          </a:p>
          <a:p>
            <a:pPr>
              <a:lnSpc>
                <a:spcPts val="4160"/>
              </a:lnSpc>
            </a:pPr>
            <a:r>
              <a:rPr lang="en-US" sz="3200" spc="169" dirty="0">
                <a:solidFill>
                  <a:srgbClr val="FFFFFF"/>
                </a:solidFill>
                <a:latin typeface="Franklin Gothic Medium" panose="020B0603020102020204" pitchFamily="34" charset="0"/>
              </a:rPr>
              <a:t>1 Kings 2:13–25</a:t>
            </a:r>
          </a:p>
        </p:txBody>
      </p:sp>
      <p:sp>
        <p:nvSpPr>
          <p:cNvPr id="6" name="TextBox 7">
            <a:extLst>
              <a:ext uri="{FF2B5EF4-FFF2-40B4-BE49-F238E27FC236}">
                <a16:creationId xmlns:a16="http://schemas.microsoft.com/office/drawing/2014/main" id="{F0007A59-C0AE-7C55-2754-C92195DFE286}"/>
              </a:ext>
            </a:extLst>
          </p:cNvPr>
          <p:cNvSpPr txBox="1"/>
          <p:nvPr/>
        </p:nvSpPr>
        <p:spPr>
          <a:xfrm>
            <a:off x="8926033" y="691978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3:23–28</a:t>
            </a:r>
          </a:p>
        </p:txBody>
      </p:sp>
      <p:sp>
        <p:nvSpPr>
          <p:cNvPr id="7" name="TextBox 8">
            <a:extLst>
              <a:ext uri="{FF2B5EF4-FFF2-40B4-BE49-F238E27FC236}">
                <a16:creationId xmlns:a16="http://schemas.microsoft.com/office/drawing/2014/main" id="{1CFCE852-AEAB-9DE9-6936-21CAFE062AD6}"/>
              </a:ext>
            </a:extLst>
          </p:cNvPr>
          <p:cNvSpPr txBox="1"/>
          <p:nvPr/>
        </p:nvSpPr>
        <p:spPr>
          <a:xfrm>
            <a:off x="8929577" y="6405003"/>
            <a:ext cx="8873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WISE AND JUST SOLUTION</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FAFFBC0-2734-7952-B3B3-2726064390A8}"/>
              </a:ext>
            </a:extLst>
          </p:cNvPr>
          <p:cNvSpPr txBox="1"/>
          <p:nvPr/>
        </p:nvSpPr>
        <p:spPr>
          <a:xfrm>
            <a:off x="990600" y="3771900"/>
            <a:ext cx="8839200" cy="3785652"/>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Recount a time when God gave you wisdom in a tough situation.</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 you think wisdom and direction from the Lord changed the outcome of your situation? </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13151451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685800" y="2324100"/>
            <a:ext cx="8458200" cy="7109639"/>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Encourage someone who is struggling to find God’s plan for their life, reminding them that He will bring direction and empowerment as we seek Him. </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Take time to list the opportunities and abilities God has given you, then pray </a:t>
            </a:r>
            <a:br>
              <a:rPr lang="en-US" sz="3600" dirty="0">
                <a:solidFill>
                  <a:schemeClr val="bg1"/>
                </a:solidFill>
                <a:latin typeface="Corbel" panose="020B0503020204020204" pitchFamily="34" charset="0"/>
                <a:ea typeface="Palatino" pitchFamily="2" charset="77"/>
                <a:cs typeface="Calibri" panose="020F0502020204030204" pitchFamily="34" charset="0"/>
              </a:rPr>
            </a:br>
            <a:r>
              <a:rPr lang="en-US" sz="3600" dirty="0">
                <a:solidFill>
                  <a:schemeClr val="bg1"/>
                </a:solidFill>
                <a:latin typeface="Corbel" panose="020B0503020204020204" pitchFamily="34" charset="0"/>
                <a:ea typeface="Palatino" pitchFamily="2" charset="77"/>
                <a:cs typeface="Calibri" panose="020F0502020204030204" pitchFamily="34" charset="0"/>
              </a:rPr>
              <a:t>for ways to utilize them to minister </a:t>
            </a:r>
            <a:br>
              <a:rPr lang="en-US" sz="3600" dirty="0">
                <a:solidFill>
                  <a:schemeClr val="bg1"/>
                </a:solidFill>
                <a:latin typeface="Corbel" panose="020B0503020204020204" pitchFamily="34" charset="0"/>
                <a:ea typeface="Palatino" pitchFamily="2" charset="77"/>
                <a:cs typeface="Calibri" panose="020F0502020204030204" pitchFamily="34" charset="0"/>
              </a:rPr>
            </a:br>
            <a:r>
              <a:rPr lang="en-US" sz="3600" dirty="0">
                <a:solidFill>
                  <a:schemeClr val="bg1"/>
                </a:solidFill>
                <a:latin typeface="Corbel" panose="020B0503020204020204" pitchFamily="34" charset="0"/>
                <a:ea typeface="Palatino" pitchFamily="2" charset="77"/>
                <a:cs typeface="Calibri" panose="020F0502020204030204" pitchFamily="34" charset="0"/>
              </a:rPr>
              <a:t>to others. </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Pray that God will help you grow in wisdom so that you may live wisely and be a blessing to friends, family, neighbors, and even strangers.</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05500"/>
            <a:ext cx="7906385" cy="3924151"/>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Meticulous instructions from God require meticulous acts of obedience.</a:t>
            </a: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64519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10</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BUILDING THE TEMPLE</a:t>
            </a: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730154" y="5400264"/>
            <a:ext cx="7414846" cy="3924151"/>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The pursuit of godly wisdom invites God’s favor.</a:t>
            </a: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p:txBody>
      </p:sp>
      <p:sp>
        <p:nvSpPr>
          <p:cNvPr id="4" name="TextBox 6">
            <a:extLst>
              <a:ext uri="{FF2B5EF4-FFF2-40B4-BE49-F238E27FC236}">
                <a16:creationId xmlns:a16="http://schemas.microsoft.com/office/drawing/2014/main" id="{E7D41ED7-86E6-A096-0235-1756E32ED234}"/>
              </a:ext>
            </a:extLst>
          </p:cNvPr>
          <p:cNvSpPr txBox="1"/>
          <p:nvPr/>
        </p:nvSpPr>
        <p:spPr>
          <a:xfrm>
            <a:off x="9730154" y="3286299"/>
            <a:ext cx="7110046"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9</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SOLOMON’S WISDOM</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5638800" y="2205708"/>
            <a:ext cx="9677400" cy="5875583"/>
          </a:xfrm>
          <a:prstGeom prst="rect">
            <a:avLst/>
          </a:prstGeom>
        </p:spPr>
        <p:txBody>
          <a:bodyPr wrap="square" lIns="0" tIns="0" rIns="0" bIns="0" rtlCol="0" anchor="ctr">
            <a:spAutoFit/>
          </a:bodyPr>
          <a:lstStyle/>
          <a:p>
            <a:pPr>
              <a:lnSpc>
                <a:spcPts val="6599"/>
              </a:lnSpc>
            </a:pPr>
            <a:r>
              <a:rPr lang="en-US" sz="5500" dirty="0">
                <a:solidFill>
                  <a:srgbClr val="FFFFFF"/>
                </a:solidFill>
                <a:latin typeface="Corbel" panose="020B0503020204020204" pitchFamily="34" charset="0"/>
              </a:rPr>
              <a:t>Give therefore thy servant an understanding heart to judge thy people, that I may discern between good and bad: for who is able to judge this thy so great a people? (</a:t>
            </a:r>
            <a:r>
              <a:rPr lang="en-US" sz="5500" cap="small" dirty="0" err="1">
                <a:solidFill>
                  <a:srgbClr val="FFFFFF"/>
                </a:solidFill>
                <a:latin typeface="Corbel" panose="020B0503020204020204" pitchFamily="34" charset="0"/>
              </a:rPr>
              <a:t>kjv</a:t>
            </a:r>
            <a:r>
              <a:rPr lang="en-US" sz="5500" dirty="0">
                <a:solidFill>
                  <a:srgbClr val="FFFFFF"/>
                </a:solidFill>
                <a:latin typeface="Corbel" panose="020B0503020204020204" pitchFamily="34" charset="0"/>
              </a:rPr>
              <a:t>) </a:t>
            </a:r>
          </a:p>
          <a:p>
            <a:pPr>
              <a:lnSpc>
                <a:spcPts val="6599"/>
              </a:lnSpc>
            </a:pPr>
            <a:endParaRPr lang="en-US" sz="4800" dirty="0">
              <a:solidFill>
                <a:srgbClr val="FFFFFF"/>
              </a:solidFill>
              <a:latin typeface="Corbel" panose="020B0503020204020204" pitchFamily="34" charset="0"/>
            </a:endParaRP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5486400" y="2247900"/>
            <a:ext cx="10287000" cy="5078313"/>
          </a:xfrm>
          <a:prstGeom prst="rect">
            <a:avLst/>
          </a:prstGeom>
        </p:spPr>
        <p:txBody>
          <a:bodyPr wrap="square" lIns="0" tIns="0" rIns="0" bIns="0" rtlCol="0" anchor="ctr">
            <a:spAutoFit/>
          </a:bodyPr>
          <a:lstStyle/>
          <a:p>
            <a:pPr>
              <a:lnSpc>
                <a:spcPts val="6599"/>
              </a:lnSpc>
            </a:pPr>
            <a:r>
              <a:rPr lang="en-US" sz="5500" dirty="0">
                <a:solidFill>
                  <a:srgbClr val="FFFFFF"/>
                </a:solidFill>
                <a:latin typeface="Corbel" panose="020B0503020204020204" pitchFamily="34" charset="0"/>
              </a:rPr>
              <a:t>“Give me an understanding heart so that I can govern your people well and know the difference between right and wrong. For who by himself is able to govern this great people of yours?” (</a:t>
            </a:r>
            <a:r>
              <a:rPr lang="en-US" sz="5500" cap="small" dirty="0" err="1">
                <a:solidFill>
                  <a:srgbClr val="FFFFFF"/>
                </a:solidFill>
                <a:latin typeface="Corbel" panose="020B0503020204020204" pitchFamily="34" charset="0"/>
              </a:rPr>
              <a:t>nlt</a:t>
            </a:r>
            <a:r>
              <a:rPr lang="en-US" sz="5500" dirty="0">
                <a:solidFill>
                  <a:srgbClr val="FFFFFF"/>
                </a:solidFill>
                <a:latin typeface="Corbel" panose="020B0503020204020204" pitchFamily="34" charset="0"/>
              </a:rPr>
              <a:t>)</a:t>
            </a:r>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372600" y="4991100"/>
            <a:ext cx="7315200" cy="1461939"/>
          </a:xfrm>
          <a:prstGeom prst="rect">
            <a:avLst/>
          </a:prstGeom>
        </p:spPr>
        <p:txBody>
          <a:bodyPr wrap="square" lIns="0" tIns="0" rIns="0" bIns="0" rtlCol="0" anchor="t">
            <a:spAutoFit/>
          </a:bodyPr>
          <a:lstStyle/>
          <a:p>
            <a:pPr>
              <a:lnSpc>
                <a:spcPts val="3840"/>
              </a:lnSpc>
            </a:pPr>
            <a:r>
              <a:rPr lang="en-US" sz="3100" spc="160" dirty="0">
                <a:solidFill>
                  <a:srgbClr val="FFFFFF"/>
                </a:solidFill>
                <a:latin typeface="Franklin Gothic Medium" panose="020B0603020102020204" pitchFamily="34" charset="0"/>
              </a:rPr>
              <a:t>UNDERSTANDING TO KNOW RIGHT FROM WRONG</a:t>
            </a:r>
          </a:p>
          <a:p>
            <a:pPr>
              <a:lnSpc>
                <a:spcPts val="3840"/>
              </a:lnSpc>
            </a:pPr>
            <a:r>
              <a:rPr lang="en-US" sz="3200" spc="160" dirty="0">
                <a:solidFill>
                  <a:srgbClr val="FFFFFF"/>
                </a:solidFill>
                <a:latin typeface="Franklin Gothic Medium" panose="020B0603020102020204" pitchFamily="34" charset="0"/>
              </a:rPr>
              <a:t>1 Kings 3:1–9</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14400" y="3771900"/>
            <a:ext cx="91440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it mean to ”love God,” and how is a person’s life changed by loving God?</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a Christian today discern the difference between right and wrong?</a:t>
            </a:r>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353107" y="73152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Chronicles 1:1–10</a:t>
            </a:r>
          </a:p>
        </p:txBody>
      </p:sp>
      <p:sp>
        <p:nvSpPr>
          <p:cNvPr id="7" name="TextBox 8">
            <a:extLst>
              <a:ext uri="{FF2B5EF4-FFF2-40B4-BE49-F238E27FC236}">
                <a16:creationId xmlns:a16="http://schemas.microsoft.com/office/drawing/2014/main" id="{1CFCE852-AEAB-9DE9-6936-21CAFE062AD6}"/>
              </a:ext>
            </a:extLst>
          </p:cNvPr>
          <p:cNvSpPr txBox="1"/>
          <p:nvPr/>
        </p:nvSpPr>
        <p:spPr>
          <a:xfrm>
            <a:off x="9372600" y="6819900"/>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WISDOM AND KNOWLEDGE</a:t>
            </a:r>
          </a:p>
        </p:txBody>
      </p:sp>
      <p:sp>
        <p:nvSpPr>
          <p:cNvPr id="2" name="TextBox 6">
            <a:extLst>
              <a:ext uri="{FF2B5EF4-FFF2-40B4-BE49-F238E27FC236}">
                <a16:creationId xmlns:a16="http://schemas.microsoft.com/office/drawing/2014/main" id="{1FA3E43A-200E-8F61-4192-4E5C980918F5}"/>
              </a:ext>
            </a:extLst>
          </p:cNvPr>
          <p:cNvSpPr txBox="1"/>
          <p:nvPr/>
        </p:nvSpPr>
        <p:spPr>
          <a:xfrm>
            <a:off x="9372600" y="4991100"/>
            <a:ext cx="7315200" cy="1461939"/>
          </a:xfrm>
          <a:prstGeom prst="rect">
            <a:avLst/>
          </a:prstGeom>
        </p:spPr>
        <p:txBody>
          <a:bodyPr wrap="square" lIns="0" tIns="0" rIns="0" bIns="0" rtlCol="0" anchor="t">
            <a:spAutoFit/>
          </a:bodyPr>
          <a:lstStyle/>
          <a:p>
            <a:pPr>
              <a:lnSpc>
                <a:spcPts val="3840"/>
              </a:lnSpc>
            </a:pPr>
            <a:r>
              <a:rPr lang="en-US" sz="3100" spc="160" dirty="0">
                <a:solidFill>
                  <a:srgbClr val="FFFFFF"/>
                </a:solidFill>
                <a:latin typeface="Franklin Gothic Medium" panose="020B0603020102020204" pitchFamily="34" charset="0"/>
              </a:rPr>
              <a:t>UNDERSTANDING TO KNOW RIGHT FROM WRONG</a:t>
            </a:r>
          </a:p>
          <a:p>
            <a:pPr>
              <a:lnSpc>
                <a:spcPts val="3840"/>
              </a:lnSpc>
            </a:pPr>
            <a:r>
              <a:rPr lang="en-US" sz="3200" spc="160" dirty="0">
                <a:solidFill>
                  <a:srgbClr val="FFFFFF"/>
                </a:solidFill>
                <a:latin typeface="Franklin Gothic Medium" panose="020B0603020102020204" pitchFamily="34" charset="0"/>
              </a:rPr>
              <a:t>1 Kings 3:1–9</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838200" y="3848100"/>
            <a:ext cx="86868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practical ways that spiritual discernment will make a difference in your life?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In what specific ways can you grow in God-given wisdom?</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8930523" y="5568273"/>
            <a:ext cx="7160301" cy="498278"/>
          </a:xfrm>
          <a:prstGeom prst="rect">
            <a:avLst/>
          </a:prstGeom>
        </p:spPr>
        <p:txBody>
          <a:bodyPr wrap="square"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Chronicles 1:11–17</a:t>
            </a:r>
          </a:p>
        </p:txBody>
      </p:sp>
      <p:sp>
        <p:nvSpPr>
          <p:cNvPr id="5" name="TextBox 6">
            <a:extLst>
              <a:ext uri="{FF2B5EF4-FFF2-40B4-BE49-F238E27FC236}">
                <a16:creationId xmlns:a16="http://schemas.microsoft.com/office/drawing/2014/main" id="{FB67BC36-FF11-8150-B054-E3F014E098FD}"/>
              </a:ext>
            </a:extLst>
          </p:cNvPr>
          <p:cNvSpPr txBox="1"/>
          <p:nvPr/>
        </p:nvSpPr>
        <p:spPr>
          <a:xfrm>
            <a:off x="8930523" y="5080960"/>
            <a:ext cx="9385830"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WISDOM TO PROSPER IN HIS GOD-GIVEN ROLE</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11923" id="{3C9A3B73-58D5-C24A-9F88-50EEB3B2511F}" vid="{FCF0DF4F-ED78-554C-B2A3-6B4AFE101547}"/>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11923" id="{3C9A3B73-58D5-C24A-9F88-50EEB3B2511F}" vid="{B29F24A9-9247-784E-86F7-A904A7FADF5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2989</TotalTime>
  <Words>4367</Words>
  <Application>Microsoft Macintosh PowerPoint</Application>
  <PresentationFormat>Custom</PresentationFormat>
  <Paragraphs>134</Paragraphs>
  <Slides>22</Slides>
  <Notes>21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22</vt:i4>
      </vt:variant>
    </vt:vector>
  </HeadingPairs>
  <TitlesOfParts>
    <vt:vector size="28" baseType="lpstr">
      <vt:lpstr>Arial</vt:lpstr>
      <vt:lpstr>Franklin Gothic Medium</vt:lpstr>
      <vt:lpstr>Corbel</vt:lpstr>
      <vt:lpstr>Calibri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Crinklaw, Whitney</dc:creator>
  <cp:lastModifiedBy>Hightower, Liz</cp:lastModifiedBy>
  <cp:revision>16</cp:revision>
  <dcterms:created xsi:type="dcterms:W3CDTF">2023-01-23T20:04:18Z</dcterms:created>
  <dcterms:modified xsi:type="dcterms:W3CDTF">2023-03-24T15:54:42Z</dcterms:modified>
  <dc:identifier>DAEvRMTdTXk</dc:identifier>
</cp:coreProperties>
</file>